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680" r:id="rId2"/>
    <p:sldId id="713" r:id="rId3"/>
    <p:sldId id="773" r:id="rId4"/>
    <p:sldId id="788" r:id="rId5"/>
    <p:sldId id="735" r:id="rId6"/>
    <p:sldId id="770" r:id="rId7"/>
    <p:sldId id="737" r:id="rId8"/>
    <p:sldId id="771" r:id="rId9"/>
    <p:sldId id="778" r:id="rId10"/>
    <p:sldId id="775" r:id="rId11"/>
    <p:sldId id="776" r:id="rId12"/>
    <p:sldId id="736" r:id="rId13"/>
    <p:sldId id="738" r:id="rId14"/>
    <p:sldId id="800" r:id="rId15"/>
    <p:sldId id="739" r:id="rId16"/>
    <p:sldId id="772" r:id="rId17"/>
    <p:sldId id="741" r:id="rId18"/>
    <p:sldId id="743" r:id="rId19"/>
    <p:sldId id="765" r:id="rId20"/>
    <p:sldId id="744" r:id="rId21"/>
    <p:sldId id="745" r:id="rId22"/>
    <p:sldId id="798" r:id="rId23"/>
    <p:sldId id="799" r:id="rId24"/>
    <p:sldId id="766" r:id="rId25"/>
    <p:sldId id="789" r:id="rId26"/>
    <p:sldId id="797" r:id="rId27"/>
    <p:sldId id="790" r:id="rId28"/>
    <p:sldId id="791" r:id="rId29"/>
    <p:sldId id="792" r:id="rId30"/>
    <p:sldId id="793" r:id="rId31"/>
    <p:sldId id="794" r:id="rId32"/>
    <p:sldId id="795" r:id="rId33"/>
    <p:sldId id="796" r:id="rId34"/>
    <p:sldId id="801" r:id="rId35"/>
    <p:sldId id="802" r:id="rId36"/>
    <p:sldId id="803" r:id="rId37"/>
    <p:sldId id="769" r:id="rId38"/>
    <p:sldId id="768" r:id="rId39"/>
    <p:sldId id="767" r:id="rId40"/>
    <p:sldId id="746" r:id="rId41"/>
    <p:sldId id="747" r:id="rId42"/>
    <p:sldId id="777" r:id="rId43"/>
    <p:sldId id="774" r:id="rId44"/>
    <p:sldId id="748" r:id="rId45"/>
    <p:sldId id="749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82" r:id="rId56"/>
    <p:sldId id="760" r:id="rId57"/>
    <p:sldId id="780" r:id="rId58"/>
    <p:sldId id="783" r:id="rId59"/>
    <p:sldId id="786" r:id="rId60"/>
    <p:sldId id="781" r:id="rId61"/>
    <p:sldId id="785" r:id="rId62"/>
    <p:sldId id="717" r:id="rId63"/>
    <p:sldId id="761" r:id="rId64"/>
    <p:sldId id="732" r:id="rId65"/>
    <p:sldId id="733" r:id="rId66"/>
    <p:sldId id="779" r:id="rId67"/>
    <p:sldId id="709" r:id="rId68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4058" autoAdjust="0"/>
  </p:normalViewPr>
  <p:slideViewPr>
    <p:cSldViewPr>
      <p:cViewPr varScale="1">
        <p:scale>
          <a:sx n="105" d="100"/>
          <a:sy n="105" d="100"/>
        </p:scale>
        <p:origin x="-912" y="-96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3" d="100"/>
          <a:sy n="33" d="100"/>
        </p:scale>
        <p:origin x="-3004" y="-7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4%20&#1075;&#1086;&#1076;\&#1053;&#1072;&#1095;&#1072;&#1083;&#1100;&#1085;&#1072;&#1103;%20&#1096;&#1082;&#1086;&#1083;&#1072;\&#1052;&#1086;&#1085;&#1080;&#1090;&#1086;&#1088;&#1080;&#1085;&#1075;%202014\&#1058;&#1074;&#1077;&#1088;&#1100;\&#1044;&#1080;&#1072;&#1075;&#1088;&#1072;&#1084;&#1084;&#1072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84338885758412E-2"/>
          <c:y val="7.6135439093472937E-2"/>
          <c:w val="0.92762763245694613"/>
          <c:h val="0.57776074438318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Statistically significantly above the OECD average</c:v>
                </c:pt>
              </c:strCache>
            </c:strRef>
          </c:tx>
          <c:spPr>
            <a:solidFill>
              <a:srgbClr val="005681"/>
            </a:solidFill>
            <a:ln>
              <a:noFill/>
            </a:ln>
            <a:effectLst/>
          </c:spPr>
          <c:invertIfNegative val="0"/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Tabelle1!$B$2:$B$52</c:f>
              <c:numCache>
                <c:formatCode>0.0</c:formatCode>
                <c:ptCount val="51"/>
                <c:pt idx="0">
                  <c:v>22.569338798102159</c:v>
                </c:pt>
                <c:pt idx="1">
                  <c:v>22.508801666831399</c:v>
                </c:pt>
                <c:pt idx="2">
                  <c:v>21.519106271467422</c:v>
                </c:pt>
                <c:pt idx="3">
                  <c:v>20.46126975181307</c:v>
                </c:pt>
                <c:pt idx="4">
                  <c:v>20.151718367715041</c:v>
                </c:pt>
                <c:pt idx="5">
                  <c:v>16.22186796648873</c:v>
                </c:pt>
                <c:pt idx="6">
                  <c:v>14.700310462407348</c:v>
                </c:pt>
                <c:pt idx="7">
                  <c:v>14.644606872860029</c:v>
                </c:pt>
                <c:pt idx="8">
                  <c:v>14.30057615555237</c:v>
                </c:pt>
                <c:pt idx="9">
                  <c:v>13.511021874136048</c:v>
                </c:pt>
                <c:pt idx="10">
                  <c:v>12.646625486376385</c:v>
                </c:pt>
                <c:pt idx="11">
                  <c:v>12.252542009015407</c:v>
                </c:pt>
                <c:pt idx="12">
                  <c:v>10.593662904760739</c:v>
                </c:pt>
                <c:pt idx="13">
                  <c:v>9.5920228373550547</c:v>
                </c:pt>
                <c:pt idx="14">
                  <c:v>9.4638367318184748</c:v>
                </c:pt>
                <c:pt idx="15">
                  <c:v>8.1829645948635807</c:v>
                </c:pt>
                <c:pt idx="16">
                  <c:v>7.9516514982204534</c:v>
                </c:pt>
                <c:pt idx="17">
                  <c:v>7.0668763476472432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7-4DB7-A845-E9D19141EA9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Not statistically significantly different from the OECD average</c:v>
                </c:pt>
              </c:strCache>
            </c:strRef>
          </c:tx>
          <c:spPr>
            <a:solidFill>
              <a:srgbClr val="E4B921"/>
            </a:solidFill>
            <a:ln>
              <a:noFill/>
            </a:ln>
            <a:effectLst/>
          </c:spPr>
          <c:invertIfNegative val="0"/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Tabelle1!$C$2:$C$52</c:f>
              <c:numCache>
                <c:formatCode>0.0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5.0737980424023563</c:v>
                </c:pt>
                <c:pt idx="19">
                  <c:v>4.3397811022726964</c:v>
                </c:pt>
                <c:pt idx="20">
                  <c:v>3.3486711122286947</c:v>
                </c:pt>
                <c:pt idx="21">
                  <c:v>2.588515185453379</c:v>
                </c:pt>
                <c:pt idx="22">
                  <c:v>1.992822311408134</c:v>
                </c:pt>
                <c:pt idx="23">
                  <c:v>1.9753640880420058</c:v>
                </c:pt>
                <c:pt idx="24">
                  <c:v>1.5463884225745701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7-4DB7-A845-E9D19141EA9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Statistically significantly below the OECD average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5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Tabelle1!$D$2:$D$52</c:f>
              <c:numCache>
                <c:formatCode>0.0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-1.274405051359768</c:v>
                </c:pt>
                <c:pt idx="26">
                  <c:v>-1.4143086238396179</c:v>
                </c:pt>
                <c:pt idx="27">
                  <c:v>-3.4577730027834059</c:v>
                </c:pt>
                <c:pt idx="28">
                  <c:v>-3.8753200268622687</c:v>
                </c:pt>
                <c:pt idx="29">
                  <c:v>-4.0641820400620245</c:v>
                </c:pt>
                <c:pt idx="30">
                  <c:v>-4.6165272643222055</c:v>
                </c:pt>
                <c:pt idx="31">
                  <c:v>-5.0842733481654685</c:v>
                </c:pt>
                <c:pt idx="32">
                  <c:v>-5.7172966454395509</c:v>
                </c:pt>
                <c:pt idx="33">
                  <c:v>-6.5871144542289315</c:v>
                </c:pt>
                <c:pt idx="34">
                  <c:v>-6.6626843841538115</c:v>
                </c:pt>
                <c:pt idx="35">
                  <c:v>-8.5399978912091363</c:v>
                </c:pt>
                <c:pt idx="36">
                  <c:v>-9.4161716412133689</c:v>
                </c:pt>
                <c:pt idx="37">
                  <c:v>-9.6440890075253041</c:v>
                </c:pt>
                <c:pt idx="38">
                  <c:v>-9.9174484707582948</c:v>
                </c:pt>
                <c:pt idx="39">
                  <c:v>-10.087447154743074</c:v>
                </c:pt>
                <c:pt idx="40">
                  <c:v>-10.3187103571851</c:v>
                </c:pt>
                <c:pt idx="41">
                  <c:v>-11.070251806686272</c:v>
                </c:pt>
                <c:pt idx="42">
                  <c:v>-11.428780818986384</c:v>
                </c:pt>
                <c:pt idx="43">
                  <c:v>-12.490948608707702</c:v>
                </c:pt>
                <c:pt idx="44">
                  <c:v>-13.64768711507762</c:v>
                </c:pt>
                <c:pt idx="45">
                  <c:v>-14.930637774201539</c:v>
                </c:pt>
                <c:pt idx="46">
                  <c:v>-16.826192274410726</c:v>
                </c:pt>
                <c:pt idx="47">
                  <c:v>-17.763889830599666</c:v>
                </c:pt>
                <c:pt idx="48">
                  <c:v>-18.359973385253522</c:v>
                </c:pt>
                <c:pt idx="49">
                  <c:v>-19.0913083535768</c:v>
                </c:pt>
                <c:pt idx="50">
                  <c:v>-21.919101698731929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C2-44EA-BD04-0E04120E6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7230720"/>
        <c:axId val="107232256"/>
      </c:barChart>
      <c:catAx>
        <c:axId val="1072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07232256"/>
        <c:crosses val="autoZero"/>
        <c:auto val="1"/>
        <c:lblAlgn val="ctr"/>
        <c:lblOffset val="100"/>
        <c:tickLblSkip val="1"/>
        <c:noMultiLvlLbl val="0"/>
      </c:catAx>
      <c:valAx>
        <c:axId val="10723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ru-RU" sz="1200" dirty="0" smtClean="0"/>
                  <a:t>Разность баллов</a:t>
                </a:r>
                <a:endParaRPr lang="de-DE" sz="1200" dirty="0"/>
              </a:p>
            </c:rich>
          </c:tx>
          <c:layout>
            <c:manualLayout>
              <c:xMode val="edge"/>
              <c:yMode val="edge"/>
              <c:x val="1.2193394506649938E-4"/>
              <c:y val="3.32458288321362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07230720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51520591001804E-2"/>
          <c:y val="7.3478611681275924E-2"/>
          <c:w val="0.86951271288628551"/>
          <c:h val="0.5724299065420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0.64861820360000755</c:v>
                </c:pt>
                <c:pt idx="1">
                  <c:v>0.53404515109999995</c:v>
                </c:pt>
                <c:pt idx="2">
                  <c:v>0.56211180510000003</c:v>
                </c:pt>
                <c:pt idx="4">
                  <c:v>0.79281609195399949</c:v>
                </c:pt>
                <c:pt idx="5">
                  <c:v>0.69771841958833969</c:v>
                </c:pt>
                <c:pt idx="6">
                  <c:v>0.72858894536899999</c:v>
                </c:pt>
                <c:pt idx="7">
                  <c:v>0.77004968062450874</c:v>
                </c:pt>
                <c:pt idx="8">
                  <c:v>0.95647873392666649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A-44E2-92CE-AA2E7A4BC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0.6148957362000087</c:v>
                </c:pt>
                <c:pt idx="1">
                  <c:v>0.5375192250999995</c:v>
                </c:pt>
                <c:pt idx="2">
                  <c:v>0.63212996650000675</c:v>
                </c:pt>
                <c:pt idx="3">
                  <c:v>0.56558177160000001</c:v>
                </c:pt>
                <c:pt idx="4">
                  <c:v>0.68969832944800602</c:v>
                </c:pt>
                <c:pt idx="5">
                  <c:v>0.66632641488033362</c:v>
                </c:pt>
                <c:pt idx="6">
                  <c:v>0.71191856674050003</c:v>
                </c:pt>
                <c:pt idx="7">
                  <c:v>0.76383265856950755</c:v>
                </c:pt>
                <c:pt idx="8">
                  <c:v>0.95033586609400422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8A-44E2-92CE-AA2E7A4BCB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0.60285302090000004</c:v>
                </c:pt>
                <c:pt idx="1">
                  <c:v>0.53732565650000663</c:v>
                </c:pt>
                <c:pt idx="2">
                  <c:v>0.66138015800000005</c:v>
                </c:pt>
                <c:pt idx="3">
                  <c:v>0.59800281920000053</c:v>
                </c:pt>
                <c:pt idx="4">
                  <c:v>0.67061777724400573</c:v>
                </c:pt>
                <c:pt idx="5">
                  <c:v>0.62290347661900847</c:v>
                </c:pt>
                <c:pt idx="6">
                  <c:v>0.69812978403278692</c:v>
                </c:pt>
                <c:pt idx="7">
                  <c:v>0.76062753036425423</c:v>
                </c:pt>
                <c:pt idx="8">
                  <c:v>0.9517411264136727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8A-44E2-92CE-AA2E7A4BCB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0E0E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0.68472234690000144</c:v>
                </c:pt>
                <c:pt idx="1">
                  <c:v>0.65884547360001133</c:v>
                </c:pt>
                <c:pt idx="3">
                  <c:v>0.64878811440000572</c:v>
                </c:pt>
                <c:pt idx="4">
                  <c:v>0.65239958481500004</c:v>
                </c:pt>
                <c:pt idx="5">
                  <c:v>0.60608760207891377</c:v>
                </c:pt>
                <c:pt idx="6">
                  <c:v>0.68999798865200157</c:v>
                </c:pt>
                <c:pt idx="7">
                  <c:v>0.75868178596750002</c:v>
                </c:pt>
                <c:pt idx="8">
                  <c:v>0.94392857142866671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8A-44E2-92CE-AA2E7A4BC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90368"/>
        <c:axId val="83562496"/>
      </c:barChart>
      <c:catAx>
        <c:axId val="8329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8356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562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329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4756148774086157"/>
          <c:y val="0.23831775700934579"/>
          <c:w val="4.2682926829268955E-2"/>
          <c:h val="0.226635514018691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5640126382342"/>
          <c:y val="6.1298680486801919E-2"/>
          <c:w val="0.80533538990981957"/>
          <c:h val="0.667228603728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High-performers in math</c:v>
                </c:pt>
              </c:strCache>
            </c:strRef>
          </c:tx>
          <c:spPr>
            <a:solidFill>
              <a:srgbClr val="278D99"/>
            </a:solidFill>
            <a:ln>
              <a:noFill/>
            </a:ln>
          </c:spPr>
          <c:invertIfNegative val="0"/>
          <c:cat>
            <c:strRef>
              <c:f>Sheet1!$A$2:$A$66</c:f>
              <c:strCache>
                <c:ptCount val="65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Liechtenstein</c:v>
                </c:pt>
                <c:pt idx="6">
                  <c:v>Macao-China</c:v>
                </c:pt>
                <c:pt idx="7">
                  <c:v>Japan</c:v>
                </c:pt>
                <c:pt idx="8">
                  <c:v>Switzerland</c:v>
                </c:pt>
                <c:pt idx="9">
                  <c:v>Belgium</c:v>
                </c:pt>
                <c:pt idx="10">
                  <c:v>Netherlands</c:v>
                </c:pt>
                <c:pt idx="11">
                  <c:v>Germany</c:v>
                </c:pt>
                <c:pt idx="12">
                  <c:v>Poland</c:v>
                </c:pt>
                <c:pt idx="13">
                  <c:v>Canada</c:v>
                </c:pt>
                <c:pt idx="14">
                  <c:v>Finland</c:v>
                </c:pt>
                <c:pt idx="15">
                  <c:v>New Zealand</c:v>
                </c:pt>
                <c:pt idx="16">
                  <c:v>Australia</c:v>
                </c:pt>
                <c:pt idx="17">
                  <c:v>Estonia</c:v>
                </c:pt>
                <c:pt idx="18">
                  <c:v>Austria</c:v>
                </c:pt>
                <c:pt idx="19">
                  <c:v>Slovenia</c:v>
                </c:pt>
                <c:pt idx="20">
                  <c:v>Viet Nam</c:v>
                </c:pt>
                <c:pt idx="21">
                  <c:v>France</c:v>
                </c:pt>
                <c:pt idx="22">
                  <c:v>Czech Republic</c:v>
                </c:pt>
                <c:pt idx="23">
                  <c:v>OECD average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Iceland</c:v>
                </c:pt>
                <c:pt idx="27">
                  <c:v>Slovak Republic</c:v>
                </c:pt>
                <c:pt idx="28">
                  <c:v>Ireland</c:v>
                </c:pt>
                <c:pt idx="29">
                  <c:v>Portugal</c:v>
                </c:pt>
                <c:pt idx="30">
                  <c:v>Denmark</c:v>
                </c:pt>
                <c:pt idx="31">
                  <c:v>Italy</c:v>
                </c:pt>
                <c:pt idx="32">
                  <c:v>Norway</c:v>
                </c:pt>
                <c:pt idx="33">
                  <c:v>Israel</c:v>
                </c:pt>
                <c:pt idx="34">
                  <c:v>Hungary</c:v>
                </c:pt>
                <c:pt idx="35">
                  <c:v>United States</c:v>
                </c:pt>
                <c:pt idx="36">
                  <c:v>Lithuania</c:v>
                </c:pt>
                <c:pt idx="37">
                  <c:v>Sweden</c:v>
                </c:pt>
                <c:pt idx="38">
                  <c:v>Spain</c:v>
                </c:pt>
                <c:pt idx="39">
                  <c:v>Latvia</c:v>
                </c:pt>
                <c:pt idx="40">
                  <c:v>Russian Federation</c:v>
                </c:pt>
                <c:pt idx="41">
                  <c:v>Croatia</c:v>
                </c:pt>
                <c:pt idx="42">
                  <c:v>Turkey</c:v>
                </c:pt>
                <c:pt idx="43">
                  <c:v>Serbia</c:v>
                </c:pt>
                <c:pt idx="44">
                  <c:v>Bulgaria</c:v>
                </c:pt>
                <c:pt idx="45">
                  <c:v>Greece</c:v>
                </c:pt>
                <c:pt idx="46">
                  <c:v>United Arab Emirates</c:v>
                </c:pt>
                <c:pt idx="47">
                  <c:v>Romania</c:v>
                </c:pt>
                <c:pt idx="48">
                  <c:v>Thailand</c:v>
                </c:pt>
                <c:pt idx="49">
                  <c:v>Qatar</c:v>
                </c:pt>
                <c:pt idx="50">
                  <c:v>Chile</c:v>
                </c:pt>
                <c:pt idx="51">
                  <c:v>Uruguay</c:v>
                </c:pt>
                <c:pt idx="52">
                  <c:v>Malaysia</c:v>
                </c:pt>
                <c:pt idx="53">
                  <c:v>Montenegro</c:v>
                </c:pt>
                <c:pt idx="54">
                  <c:v>Kazakhstan</c:v>
                </c:pt>
                <c:pt idx="55">
                  <c:v>Albania</c:v>
                </c:pt>
                <c:pt idx="56">
                  <c:v>Tunisia</c:v>
                </c:pt>
                <c:pt idx="57">
                  <c:v>Brazil</c:v>
                </c:pt>
                <c:pt idx="58">
                  <c:v>Mexico</c:v>
                </c:pt>
                <c:pt idx="59">
                  <c:v>Peru</c:v>
                </c:pt>
                <c:pt idx="60">
                  <c:v>Costa Rica</c:v>
                </c:pt>
                <c:pt idx="61">
                  <c:v>Jordan</c:v>
                </c:pt>
                <c:pt idx="62">
                  <c:v>Colombia</c:v>
                </c:pt>
                <c:pt idx="63">
                  <c:v>Indonesia</c:v>
                </c:pt>
                <c:pt idx="64">
                  <c:v>Argentina</c:v>
                </c:pt>
              </c:strCache>
            </c:strRef>
          </c:cat>
          <c:val>
            <c:numRef>
              <c:f>Sheet1!$C$2:$C$66</c:f>
              <c:numCache>
                <c:formatCode>0.0</c:formatCode>
                <c:ptCount val="65"/>
                <c:pt idx="0">
                  <c:v>55.423350952357985</c:v>
                </c:pt>
                <c:pt idx="1">
                  <c:v>40.039308832137721</c:v>
                </c:pt>
                <c:pt idx="2">
                  <c:v>37.200503859965366</c:v>
                </c:pt>
                <c:pt idx="3">
                  <c:v>33.705707964845232</c:v>
                </c:pt>
                <c:pt idx="4">
                  <c:v>30.901403622263189</c:v>
                </c:pt>
                <c:pt idx="5">
                  <c:v>24.844186454598933</c:v>
                </c:pt>
                <c:pt idx="6">
                  <c:v>24.337251323583835</c:v>
                </c:pt>
                <c:pt idx="7">
                  <c:v>23.670609808348189</c:v>
                </c:pt>
                <c:pt idx="8">
                  <c:v>21.368188865668927</c:v>
                </c:pt>
                <c:pt idx="9">
                  <c:v>19.423393666644309</c:v>
                </c:pt>
                <c:pt idx="10">
                  <c:v>19.250787755675525</c:v>
                </c:pt>
                <c:pt idx="11">
                  <c:v>17.455524286033025</c:v>
                </c:pt>
                <c:pt idx="12">
                  <c:v>16.735596198914259</c:v>
                </c:pt>
                <c:pt idx="13">
                  <c:v>16.39707031624647</c:v>
                </c:pt>
                <c:pt idx="14">
                  <c:v>15.252105922259078</c:v>
                </c:pt>
                <c:pt idx="15">
                  <c:v>15.000811266909171</c:v>
                </c:pt>
                <c:pt idx="16">
                  <c:v>14.809721892434421</c:v>
                </c:pt>
                <c:pt idx="17">
                  <c:v>14.598588982079418</c:v>
                </c:pt>
                <c:pt idx="18">
                  <c:v>14.28827246351379</c:v>
                </c:pt>
                <c:pt idx="19">
                  <c:v>13.713468433685927</c:v>
                </c:pt>
                <c:pt idx="20">
                  <c:v>13.260477369397119</c:v>
                </c:pt>
                <c:pt idx="21">
                  <c:v>12.891395525354103</c:v>
                </c:pt>
                <c:pt idx="22">
                  <c:v>12.876922229900259</c:v>
                </c:pt>
                <c:pt idx="23">
                  <c:v>12.640928903390121</c:v>
                </c:pt>
                <c:pt idx="24">
                  <c:v>11.831160735732983</c:v>
                </c:pt>
                <c:pt idx="25">
                  <c:v>11.230688079056046</c:v>
                </c:pt>
                <c:pt idx="26">
                  <c:v>11.151811584520612</c:v>
                </c:pt>
                <c:pt idx="27">
                  <c:v>10.966643456468804</c:v>
                </c:pt>
                <c:pt idx="28">
                  <c:v>10.653084152301776</c:v>
                </c:pt>
                <c:pt idx="29">
                  <c:v>10.633824015842197</c:v>
                </c:pt>
                <c:pt idx="30">
                  <c:v>9.9730920830923697</c:v>
                </c:pt>
                <c:pt idx="31">
                  <c:v>9.9231588417953152</c:v>
                </c:pt>
                <c:pt idx="32">
                  <c:v>9.3994873509871049</c:v>
                </c:pt>
                <c:pt idx="33">
                  <c:v>9.3671156737424006</c:v>
                </c:pt>
                <c:pt idx="34">
                  <c:v>9.2641767217079369</c:v>
                </c:pt>
                <c:pt idx="35">
                  <c:v>8.7717019602125319</c:v>
                </c:pt>
                <c:pt idx="36">
                  <c:v>8.0610968373240883</c:v>
                </c:pt>
                <c:pt idx="37">
                  <c:v>8.0109189523740483</c:v>
                </c:pt>
                <c:pt idx="38">
                  <c:v>8.000538090006506</c:v>
                </c:pt>
                <c:pt idx="39">
                  <c:v>7.9874130713138314</c:v>
                </c:pt>
                <c:pt idx="40">
                  <c:v>7.7902129629169945</c:v>
                </c:pt>
                <c:pt idx="41">
                  <c:v>6.9843015364066607</c:v>
                </c:pt>
                <c:pt idx="42">
                  <c:v>5.8696840768856697</c:v>
                </c:pt>
                <c:pt idx="43">
                  <c:v>4.5709012260503297</c:v>
                </c:pt>
                <c:pt idx="44">
                  <c:v>4.0620941631135556</c:v>
                </c:pt>
                <c:pt idx="45">
                  <c:v>3.9022269823662237</c:v>
                </c:pt>
                <c:pt idx="46">
                  <c:v>3.4750908821067972</c:v>
                </c:pt>
                <c:pt idx="47">
                  <c:v>3.1775056313675489</c:v>
                </c:pt>
                <c:pt idx="48">
                  <c:v>2.5684916936523852</c:v>
                </c:pt>
                <c:pt idx="49">
                  <c:v>2.0197824947331529</c:v>
                </c:pt>
                <c:pt idx="50">
                  <c:v>1.580853913073486</c:v>
                </c:pt>
                <c:pt idx="51">
                  <c:v>1.3723744722757041</c:v>
                </c:pt>
                <c:pt idx="52">
                  <c:v>1.343437815887802</c:v>
                </c:pt>
                <c:pt idx="53">
                  <c:v>1.0417474969248317</c:v>
                </c:pt>
                <c:pt idx="54">
                  <c:v>0.93558682349948064</c:v>
                </c:pt>
                <c:pt idx="55">
                  <c:v>0.79717186401375362</c:v>
                </c:pt>
                <c:pt idx="56">
                  <c:v>0.78788945216779538</c:v>
                </c:pt>
                <c:pt idx="57">
                  <c:v>0.75311358263583261</c:v>
                </c:pt>
                <c:pt idx="58">
                  <c:v>0.62755480917046069</c:v>
                </c:pt>
                <c:pt idx="59">
                  <c:v>0.57273846728770661</c:v>
                </c:pt>
                <c:pt idx="60">
                  <c:v>0.56414863407169202</c:v>
                </c:pt>
                <c:pt idx="61">
                  <c:v>0.56258148730546753</c:v>
                </c:pt>
                <c:pt idx="62">
                  <c:v>0.30150238865992024</c:v>
                </c:pt>
                <c:pt idx="63">
                  <c:v>0.27568117803170994</c:v>
                </c:pt>
                <c:pt idx="64">
                  <c:v>0.27288383011552181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EF-4A73-89FB-61D5C0F3E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587200"/>
        <c:axId val="103625856"/>
      </c:barChart>
      <c:catAx>
        <c:axId val="1035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386">
            <a:noFill/>
          </a:ln>
        </c:spPr>
        <c:txPr>
          <a:bodyPr/>
          <a:lstStyle/>
          <a:p>
            <a:pPr>
              <a:defRPr sz="1199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103625856"/>
        <c:crossesAt val="0"/>
        <c:auto val="1"/>
        <c:lblAlgn val="ctr"/>
        <c:lblOffset val="100"/>
        <c:tickLblSkip val="1"/>
        <c:noMultiLvlLbl val="0"/>
      </c:catAx>
      <c:valAx>
        <c:axId val="103625856"/>
        <c:scaling>
          <c:orientation val="minMax"/>
          <c:max val="1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99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10358720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1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4134548970874"/>
          <c:y val="2.5078764130057309E-2"/>
          <c:w val="0.59280701754386411"/>
          <c:h val="0.897608985608006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реже раза в 2 недели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15</c:v>
                </c:pt>
                <c:pt idx="9">
                  <c:v>24</c:v>
                </c:pt>
                <c:pt idx="10">
                  <c:v>16</c:v>
                </c:pt>
                <c:pt idx="11">
                  <c:v>25</c:v>
                </c:pt>
                <c:pt idx="12">
                  <c:v>39</c:v>
                </c:pt>
                <c:pt idx="13">
                  <c:v>35</c:v>
                </c:pt>
                <c:pt idx="14">
                  <c:v>45</c:v>
                </c:pt>
                <c:pt idx="15">
                  <c:v>45</c:v>
                </c:pt>
                <c:pt idx="16">
                  <c:v>46</c:v>
                </c:pt>
                <c:pt idx="17">
                  <c:v>55</c:v>
                </c:pt>
                <c:pt idx="18">
                  <c:v>56</c:v>
                </c:pt>
                <c:pt idx="19">
                  <c:v>56</c:v>
                </c:pt>
                <c:pt idx="20">
                  <c:v>69</c:v>
                </c:pt>
                <c:pt idx="21">
                  <c:v>73</c:v>
                </c:pt>
                <c:pt idx="22">
                  <c:v>77</c:v>
                </c:pt>
                <c:pt idx="23">
                  <c:v>69</c:v>
                </c:pt>
                <c:pt idx="24">
                  <c:v>81</c:v>
                </c:pt>
                <c:pt idx="25">
                  <c:v>89</c:v>
                </c:pt>
                <c:pt idx="26">
                  <c:v>97</c:v>
                </c:pt>
                <c:pt idx="27">
                  <c:v>94</c:v>
                </c:pt>
                <c:pt idx="28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раз в месяц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Лист1!$C$2:$C$30</c:f>
              <c:numCache>
                <c:formatCode>General</c:formatCode>
                <c:ptCount val="29"/>
                <c:pt idx="0">
                  <c:v>36</c:v>
                </c:pt>
                <c:pt idx="1">
                  <c:v>39</c:v>
                </c:pt>
                <c:pt idx="2">
                  <c:v>10</c:v>
                </c:pt>
                <c:pt idx="3">
                  <c:v>17</c:v>
                </c:pt>
                <c:pt idx="4">
                  <c:v>75</c:v>
                </c:pt>
                <c:pt idx="5">
                  <c:v>73</c:v>
                </c:pt>
                <c:pt idx="6">
                  <c:v>31</c:v>
                </c:pt>
                <c:pt idx="7">
                  <c:v>38</c:v>
                </c:pt>
                <c:pt idx="8">
                  <c:v>44</c:v>
                </c:pt>
                <c:pt idx="9">
                  <c:v>37</c:v>
                </c:pt>
                <c:pt idx="10">
                  <c:v>66</c:v>
                </c:pt>
                <c:pt idx="11">
                  <c:v>61</c:v>
                </c:pt>
                <c:pt idx="12">
                  <c:v>51</c:v>
                </c:pt>
                <c:pt idx="13">
                  <c:v>47</c:v>
                </c:pt>
                <c:pt idx="14">
                  <c:v>40</c:v>
                </c:pt>
                <c:pt idx="15">
                  <c:v>39</c:v>
                </c:pt>
                <c:pt idx="16">
                  <c:v>42</c:v>
                </c:pt>
                <c:pt idx="17">
                  <c:v>31</c:v>
                </c:pt>
                <c:pt idx="18">
                  <c:v>39</c:v>
                </c:pt>
                <c:pt idx="19">
                  <c:v>34</c:v>
                </c:pt>
                <c:pt idx="20">
                  <c:v>29</c:v>
                </c:pt>
                <c:pt idx="21">
                  <c:v>25</c:v>
                </c:pt>
                <c:pt idx="22">
                  <c:v>22</c:v>
                </c:pt>
                <c:pt idx="23">
                  <c:v>28</c:v>
                </c:pt>
                <c:pt idx="24">
                  <c:v>19</c:v>
                </c:pt>
                <c:pt idx="25">
                  <c:v>11</c:v>
                </c:pt>
                <c:pt idx="26">
                  <c:v>3</c:v>
                </c:pt>
                <c:pt idx="27">
                  <c:v>5</c:v>
                </c:pt>
                <c:pt idx="2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несколько раз в год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Лист1!$D$2:$D$30</c:f>
              <c:numCache>
                <c:formatCode>General</c:formatCode>
                <c:ptCount val="29"/>
                <c:pt idx="0">
                  <c:v>64</c:v>
                </c:pt>
                <c:pt idx="1">
                  <c:v>61</c:v>
                </c:pt>
                <c:pt idx="2">
                  <c:v>88</c:v>
                </c:pt>
                <c:pt idx="3">
                  <c:v>80</c:v>
                </c:pt>
                <c:pt idx="4">
                  <c:v>18</c:v>
                </c:pt>
                <c:pt idx="5">
                  <c:v>21</c:v>
                </c:pt>
                <c:pt idx="6">
                  <c:v>60</c:v>
                </c:pt>
                <c:pt idx="7">
                  <c:v>53</c:v>
                </c:pt>
                <c:pt idx="8">
                  <c:v>41</c:v>
                </c:pt>
                <c:pt idx="9">
                  <c:v>39</c:v>
                </c:pt>
                <c:pt idx="10">
                  <c:v>18</c:v>
                </c:pt>
                <c:pt idx="11">
                  <c:v>14</c:v>
                </c:pt>
                <c:pt idx="12">
                  <c:v>10</c:v>
                </c:pt>
                <c:pt idx="13">
                  <c:v>18</c:v>
                </c:pt>
                <c:pt idx="14">
                  <c:v>15</c:v>
                </c:pt>
                <c:pt idx="15">
                  <c:v>16</c:v>
                </c:pt>
                <c:pt idx="16">
                  <c:v>12</c:v>
                </c:pt>
                <c:pt idx="17">
                  <c:v>14</c:v>
                </c:pt>
                <c:pt idx="18">
                  <c:v>5</c:v>
                </c:pt>
                <c:pt idx="19">
                  <c:v>10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10783104"/>
        <c:axId val="110788992"/>
      </c:barChart>
      <c:catAx>
        <c:axId val="110783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110788992"/>
        <c:crosses val="autoZero"/>
        <c:auto val="1"/>
        <c:lblAlgn val="ctr"/>
        <c:lblOffset val="100"/>
        <c:noMultiLvlLbl val="0"/>
      </c:catAx>
      <c:valAx>
        <c:axId val="1107889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10783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10T16:27:45.507" idx="4">
    <p:pos x="1247" y="825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0.63281</cdr:x>
      <cdr:y>0.54219</cdr:y>
    </cdr:from>
    <cdr:to>
      <cdr:x>0.63806</cdr:x>
      <cdr:y>0.63088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 flipH="1">
          <a:off x="5786445" y="3450684"/>
          <a:ext cx="45720" cy="57146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0.00264</cdr:x>
      <cdr:y>0.05263</cdr:y>
    </cdr:from>
    <cdr:to>
      <cdr:x>0.74868</cdr:x>
      <cdr:y>0.11842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22920" y="288033"/>
          <a:ext cx="6480720" cy="36004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alpha val="19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0.797</cdr:y>
    </cdr:from>
    <cdr:to>
      <cdr:x>0.74604</cdr:x>
      <cdr:y>0.797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123561" y="4361657"/>
          <a:ext cx="6480720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0.85934</cdr:y>
    </cdr:from>
    <cdr:to>
      <cdr:x>0.74604</cdr:x>
      <cdr:y>0.85934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-4500" y="4702851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0.73465</cdr:y>
    </cdr:from>
    <cdr:to>
      <cdr:x>0.74604</cdr:x>
      <cdr:y>0.73465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-54286" y="4020463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0.6748</cdr:y>
    </cdr:from>
    <cdr:to>
      <cdr:x>0.74604</cdr:x>
      <cdr:y>0.6748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-174383" y="3692917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0.61245</cdr:y>
    </cdr:from>
    <cdr:to>
      <cdr:x>0.74604</cdr:x>
      <cdr:y>0.61245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-147087" y="3351723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0.55011</cdr:y>
    </cdr:from>
    <cdr:to>
      <cdr:x>0.74604</cdr:x>
      <cdr:y>0.55011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-24257" y="3010529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0.48684</cdr:y>
    </cdr:from>
    <cdr:to>
      <cdr:x>0.74604</cdr:x>
      <cdr:y>0.48684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-228600" y="2664297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0.42542</cdr:y>
    </cdr:from>
    <cdr:to>
      <cdr:x>0.74604</cdr:x>
      <cdr:y>0.42542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228974" y="2328141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0.36376</cdr:y>
    </cdr:from>
    <cdr:to>
      <cdr:x>0.74604</cdr:x>
      <cdr:y>0.36376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-78848" y="1990716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0.30322</cdr:y>
    </cdr:from>
    <cdr:to>
      <cdr:x>0.74604</cdr:x>
      <cdr:y>0.30322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-123561" y="1659400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0.23838</cdr:y>
    </cdr:from>
    <cdr:to>
      <cdr:x>0.74604</cdr:x>
      <cdr:y>0.23838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-37905" y="1304558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0.17853</cdr:y>
    </cdr:from>
    <cdr:to>
      <cdr:x>0.74604</cdr:x>
      <cdr:y>0.17853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>
          <a:off x="-10609" y="977012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0.11618</cdr:y>
    </cdr:from>
    <cdr:to>
      <cdr:x>0.74604</cdr:x>
      <cdr:y>0.11618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-164504" y="635818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0.05134</cdr:y>
    </cdr:from>
    <cdr:to>
      <cdr:x>0.74604</cdr:x>
      <cdr:y>0.05134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109913" y="280976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0.75728</cdr:x>
      <cdr:y>0.0463</cdr:y>
    </cdr:from>
    <cdr:to>
      <cdr:x>0.92276</cdr:x>
      <cdr:y>0.12525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578364" y="253389"/>
          <a:ext cx="143744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itchFamily="34" charset="0"/>
            </a:rPr>
            <a:t>2007 – 94%</a:t>
          </a:r>
        </a:p>
        <a:p xmlns:a="http://schemas.openxmlformats.org/drawingml/2006/main">
          <a:r>
            <a:rPr lang="ru-RU" sz="1400" b="1" dirty="0" smtClean="0">
              <a:latin typeface="Arial Narrow" pitchFamily="34" charset="0"/>
            </a:rPr>
            <a:t>2011 – 97%</a:t>
          </a:r>
          <a:endParaRPr lang="ru-RU" sz="1400" b="1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0CAED-E34F-4055-9E3B-8D33BBE99719}" type="slidenum">
              <a:rPr lang="ru-RU" smtClean="0">
                <a:latin typeface="Arial" pitchFamily="34" charset="0"/>
              </a:rPr>
              <a:pPr/>
              <a:t>58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Два последних измерения: ПИРЛС 2006 и ПИЗА 2009.</a:t>
            </a:r>
          </a:p>
        </p:txBody>
      </p:sp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0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67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95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06E2A-29E6-44EE-B01F-BE0A2BC5DDFC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832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0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BDB0C-CC02-4FEA-9818-BB83B80E1FF2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7"/>
          <p:cNvSpPr/>
          <p:nvPr/>
        </p:nvSpPr>
        <p:spPr>
          <a:xfrm>
            <a:off x="-235142" y="0"/>
            <a:ext cx="12070614" cy="703171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5" name="평행 사변형 8"/>
          <p:cNvSpPr/>
          <p:nvPr/>
        </p:nvSpPr>
        <p:spPr>
          <a:xfrm>
            <a:off x="-703364" y="0"/>
            <a:ext cx="11134173" cy="703171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6" name="평행 사변형 9"/>
          <p:cNvSpPr/>
          <p:nvPr/>
        </p:nvSpPr>
        <p:spPr>
          <a:xfrm>
            <a:off x="-690987" y="0"/>
            <a:ext cx="1765628" cy="703171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608482" y="1175823"/>
            <a:ext cx="10571068" cy="556566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1075284" y="0"/>
            <a:ext cx="8513996" cy="648418"/>
          </a:xfrm>
        </p:spPr>
        <p:txBody>
          <a:bodyPr>
            <a:noAutofit/>
          </a:bodyPr>
          <a:lstStyle>
            <a:lvl1pPr algn="l" latinLnBrk="0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슬라이드 번호 개체 틀 29"/>
          <p:cNvSpPr>
            <a:spLocks noGrp="1"/>
          </p:cNvSpPr>
          <p:nvPr>
            <p:ph type="sldNum" sz="quarter" idx="17"/>
          </p:nvPr>
        </p:nvSpPr>
        <p:spPr>
          <a:xfrm>
            <a:off x="1" y="197354"/>
            <a:ext cx="889002" cy="381437"/>
          </a:xfr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B2CC6-3EB4-459D-A6A3-FB4C96E4CF5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centeroko.ru/" TargetMode="External"/><Relationship Id="rId3" Type="http://schemas.openxmlformats.org/officeDocument/2006/relationships/hyperlink" Target="http://pirls2016.org/" TargetMode="External"/><Relationship Id="rId7" Type="http://schemas.openxmlformats.org/officeDocument/2006/relationships/hyperlink" Target="http://www.oecd.org/edu/pisa" TargetMode="External"/><Relationship Id="rId12" Type="http://schemas.openxmlformats.org/officeDocument/2006/relationships/image" Target="../media/image79.png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rls@bc.edu" TargetMode="External"/><Relationship Id="rId11" Type="http://schemas.openxmlformats.org/officeDocument/2006/relationships/image" Target="../media/image78.png"/><Relationship Id="rId5" Type="http://schemas.openxmlformats.org/officeDocument/2006/relationships/hyperlink" Target="mailto:timss@bc.edu" TargetMode="External"/><Relationship Id="rId10" Type="http://schemas.openxmlformats.org/officeDocument/2006/relationships/image" Target="../media/image77.png"/><Relationship Id="rId4" Type="http://schemas.openxmlformats.org/officeDocument/2006/relationships/hyperlink" Target="mailto:%20timsspirls@bc.edu" TargetMode="External"/><Relationship Id="rId9" Type="http://schemas.openxmlformats.org/officeDocument/2006/relationships/hyperlink" Target="mailto:centeroko@mail.ru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eroko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asomi-map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57" y="917898"/>
            <a:ext cx="10148012" cy="5544616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85" y="2574082"/>
            <a:ext cx="11449272" cy="3312368"/>
          </a:xfrm>
        </p:spPr>
        <p:txBody>
          <a:bodyPr>
            <a:normAutofit fontScale="90000"/>
          </a:bodyPr>
          <a:lstStyle/>
          <a:p>
            <a:r>
              <a:rPr lang="be-BY" sz="3200" b="1" dirty="0" smtClean="0"/>
              <a:t/>
            </a:r>
            <a:br>
              <a:rPr lang="be-BY" sz="3200" b="1" dirty="0" smtClean="0"/>
            </a:br>
            <a:r>
              <a:rPr lang="en-US" altLang="en-US" sz="3200" dirty="0" smtClean="0">
                <a:latin typeface="HelveticaNeueLT Std Med" pitchFamily="6" charset="0"/>
              </a:rPr>
              <a:t> </a:t>
            </a:r>
            <a:r>
              <a:rPr lang="ru-RU" altLang="en-US" sz="3200" dirty="0" smtClean="0">
                <a:latin typeface="HelveticaNeueLT Std Med" pitchFamily="6" charset="0"/>
              </a:rPr>
              <a:t/>
            </a:r>
            <a:br>
              <a:rPr lang="ru-RU" altLang="en-US" sz="3200" dirty="0" smtClean="0">
                <a:latin typeface="HelveticaNeueLT Std Med" pitchFamily="6" charset="0"/>
              </a:rPr>
            </a:br>
            <a:r>
              <a:rPr lang="ru-RU" sz="3300" b="1" dirty="0" smtClean="0"/>
              <a:t> </a:t>
            </a:r>
            <a:br>
              <a:rPr lang="ru-RU" sz="3300" b="1" dirty="0" smtClean="0"/>
            </a:br>
            <a:r>
              <a:rPr lang="ru-RU" sz="2800" b="1" dirty="0" smtClean="0"/>
              <a:t>СОВЕРШЕНСТВОВАНИЕ РОССИЙСКОГО ОБРАЗОВАНИЯ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i="1" dirty="0" smtClean="0"/>
              <a:t>(по результатам международных исследований </a:t>
            </a:r>
            <a:br>
              <a:rPr lang="ru-RU" sz="2800" i="1" dirty="0" smtClean="0"/>
            </a:br>
            <a:r>
              <a:rPr lang="ru-RU" sz="2800" i="1" dirty="0" smtClean="0"/>
              <a:t>качества общего образования </a:t>
            </a:r>
            <a:r>
              <a:rPr lang="en-US" sz="2800" i="1" dirty="0" smtClean="0"/>
              <a:t>PIRLS, TIMSS</a:t>
            </a:r>
            <a:r>
              <a:rPr lang="ru-RU" sz="2800" i="1" dirty="0" smtClean="0"/>
              <a:t> и</a:t>
            </a:r>
            <a:r>
              <a:rPr lang="en-US" sz="2800" i="1" dirty="0" smtClean="0"/>
              <a:t> PISA</a:t>
            </a:r>
            <a:r>
              <a:rPr lang="ru-RU" sz="2800" i="1" dirty="0" smtClean="0"/>
              <a:t>)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        </a:t>
            </a:r>
            <a:r>
              <a:rPr lang="ru-RU" sz="3300" b="1" dirty="0" smtClean="0"/>
              <a:t>Ковалева Галина Сергеевна</a:t>
            </a:r>
            <a:br>
              <a:rPr lang="ru-RU" sz="33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altLang="en-US" sz="3600" b="1" dirty="0" smtClean="0">
                <a:latin typeface="HelveticaNeueLT Std Med" pitchFamily="6" charset="0"/>
              </a:rPr>
              <a:t/>
            </a:r>
            <a:br>
              <a:rPr lang="ru-RU" altLang="en-US" sz="3600" b="1" dirty="0" smtClean="0">
                <a:latin typeface="HelveticaNeueLT Std Med" pitchFamily="6" charset="0"/>
              </a:rPr>
            </a:br>
            <a:r>
              <a:rPr lang="en-US" altLang="en-US" sz="3600" b="1" dirty="0" smtClean="0">
                <a:latin typeface="HelveticaNeueLT Std Med" pitchFamily="6" charset="0"/>
              </a:rPr>
              <a:t> </a:t>
            </a:r>
            <a:r>
              <a:rPr lang="be-BY" sz="3600" b="1" dirty="0" smtClean="0"/>
              <a:t/>
            </a:r>
            <a:br>
              <a:rPr lang="be-BY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786" y="6030466"/>
            <a:ext cx="11449271" cy="64807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 </a:t>
            </a:r>
          </a:p>
          <a:p>
            <a:r>
              <a:rPr lang="ru-RU" sz="7200" dirty="0" smtClean="0">
                <a:solidFill>
                  <a:schemeClr val="tx1"/>
                </a:solidFill>
              </a:rPr>
              <a:t>Москва</a:t>
            </a:r>
            <a:r>
              <a:rPr lang="en-US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smtClean="0">
                <a:solidFill>
                  <a:schemeClr val="tx1"/>
                </a:solidFill>
              </a:rPr>
              <a:t> 2018 год</a:t>
            </a:r>
            <a:endParaRPr lang="en-US" sz="72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64761" y="6174482"/>
            <a:ext cx="270244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5" y="197818"/>
            <a:ext cx="4952326" cy="12259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88741"/>
            <a:ext cx="2772198" cy="8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Перспективные международные показатели для сравнения стран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Равенство доступа </a:t>
            </a:r>
          </a:p>
          <a:p>
            <a:r>
              <a:rPr lang="ru-RU" dirty="0" err="1" smtClean="0"/>
              <a:t>Резильентность</a:t>
            </a:r>
            <a:endParaRPr lang="ru-RU" dirty="0" smtClean="0"/>
          </a:p>
          <a:p>
            <a:r>
              <a:rPr lang="ru-RU" dirty="0" err="1" smtClean="0"/>
              <a:t>Инклюзивность</a:t>
            </a:r>
            <a:endParaRPr lang="ru-RU" dirty="0" smtClean="0"/>
          </a:p>
          <a:p>
            <a:r>
              <a:rPr lang="ru-RU" dirty="0" smtClean="0"/>
              <a:t>Сегрегация</a:t>
            </a:r>
          </a:p>
          <a:p>
            <a:r>
              <a:rPr lang="ru-RU" dirty="0" smtClean="0"/>
              <a:t>Решение проблем в сотрудничестве</a:t>
            </a:r>
          </a:p>
          <a:p>
            <a:r>
              <a:rPr lang="ru-RU" dirty="0" smtClean="0"/>
              <a:t>Глобальные компетенции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2009"/>
            <a:ext cx="10746981" cy="9899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Приоритетное направление в обеспечении конкурентоспособности российского образования – </a:t>
            </a:r>
            <a:br>
              <a:rPr lang="ru-RU" sz="3200" dirty="0" smtClean="0"/>
            </a:br>
            <a:r>
              <a:rPr lang="ru-RU" sz="3200" dirty="0" smtClean="0"/>
              <a:t>повышение эффективности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133922"/>
            <a:ext cx="11521279" cy="5832647"/>
          </a:xfrm>
        </p:spPr>
        <p:txBody>
          <a:bodyPr>
            <a:normAutofit fontScale="47500" lnSpcReduction="20000"/>
          </a:bodyPr>
          <a:lstStyle/>
          <a:p>
            <a:r>
              <a:rPr lang="ru-RU" sz="4600" dirty="0" smtClean="0"/>
              <a:t>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в соответствии с международными требованиями. К продолжению образования хорошо готовы не более 30% российских выпускников школы, а высокий уровень способности решать сложные задачи демонстрируют в среднем около 5% учащихся.</a:t>
            </a:r>
          </a:p>
          <a:p>
            <a:endParaRPr lang="ru-RU" sz="4600" dirty="0" smtClean="0"/>
          </a:p>
          <a:p>
            <a:r>
              <a:rPr lang="ru-RU" sz="4600" dirty="0" smtClean="0"/>
              <a:t>По качеству общего образования российская школа уступает десяти странам-лидерам по качеству образования как по числу выпускников основной школы, демонстрирующих самые высокие результаты (в этих странах в среднем таких учащихся не менее 11%), так и по числу хорошо подготовленных учащихся к продолжению образования (в этих странах в среднем таких учащихся около 40%).</a:t>
            </a:r>
          </a:p>
          <a:p>
            <a:endParaRPr lang="ru-RU" sz="4600" dirty="0" smtClean="0"/>
          </a:p>
          <a:p>
            <a:r>
              <a:rPr lang="ru-RU" sz="4600" dirty="0" smtClean="0"/>
              <a:t>Российская система образования, несмотря на возросшие инвестиции, всё ещё ориентирована на затратную педагогику. По данным исследования </a:t>
            </a:r>
            <a:r>
              <a:rPr lang="en-US" sz="4600" dirty="0" smtClean="0"/>
              <a:t>PISA</a:t>
            </a:r>
            <a:r>
              <a:rPr lang="ru-RU" sz="4600" dirty="0" smtClean="0"/>
              <a:t>-2015, российские учащиеся тратят на обучение после школы значительно больше времени, чем их сверстники из стран ОЭСР при меньших затратах на учебные занятия в школе. Российские учащиеся перегружены домашними заданиями, а значительная доля учебного процесса направлена на реализацию административных или контрольных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79785" y="46436"/>
            <a:ext cx="11521280" cy="4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marL="408085" indent="-408085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Направления совершенствования общего образования - </a:t>
            </a:r>
          </a:p>
          <a:p>
            <a:pPr marL="408085" indent="-408085" algn="ctr">
              <a:lnSpc>
                <a:spcPct val="90000"/>
              </a:lnSpc>
              <a:spcBef>
                <a:spcPct val="20000"/>
              </a:spcBef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23801" y="799711"/>
            <a:ext cx="11233248" cy="65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marL="989013" indent="-446088">
              <a:buFontTx/>
              <a:buAutoNum type="arabicPeriod"/>
              <a:defRPr/>
            </a:pPr>
            <a:r>
              <a:rPr lang="ru-RU" sz="3200" dirty="0" smtClean="0"/>
              <a:t>Усиление внимания к формированию функциональной грамотности</a:t>
            </a:r>
          </a:p>
          <a:p>
            <a:pPr marL="989013" indent="-446088">
              <a:buFontTx/>
              <a:buAutoNum type="arabicPeriod"/>
              <a:defRPr/>
            </a:pPr>
            <a:r>
              <a:rPr lang="ru-RU" sz="3200" dirty="0" smtClean="0"/>
              <a:t>Повышение уровня познавательной самостоятельности учащихся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89013" indent="-446088">
              <a:buNone/>
              <a:defRPr/>
            </a:pPr>
            <a:r>
              <a:rPr lang="ru-RU" sz="3200" dirty="0" smtClean="0"/>
              <a:t>3. Формирование </a:t>
            </a:r>
            <a:r>
              <a:rPr lang="ru-RU" sz="3200" dirty="0" err="1" smtClean="0"/>
              <a:t>метапредметных</a:t>
            </a:r>
            <a:r>
              <a:rPr lang="ru-RU" sz="3200" dirty="0" smtClean="0"/>
              <a:t> результатов </a:t>
            </a:r>
          </a:p>
          <a:p>
            <a:pPr marL="989013" indent="-446088">
              <a:buNone/>
              <a:defRPr/>
            </a:pPr>
            <a:r>
              <a:rPr lang="ru-RU" sz="3200" dirty="0" smtClean="0"/>
              <a:t>4</a:t>
            </a:r>
            <a:r>
              <a:rPr lang="en-US" sz="3200" dirty="0" smtClean="0"/>
              <a:t>. </a:t>
            </a:r>
            <a:r>
              <a:rPr lang="ru-RU" sz="3200" dirty="0" smtClean="0"/>
              <a:t>Повышение интереса учащихся к изучению математики и естественнонаучных предметов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89013" indent="-446088">
              <a:defRPr/>
            </a:pPr>
            <a:r>
              <a:rPr lang="en-US" sz="3200" dirty="0" smtClean="0"/>
              <a:t>5</a:t>
            </a:r>
            <a:r>
              <a:rPr lang="ru-RU" sz="3200" dirty="0" smtClean="0"/>
              <a:t>. Повышение эффективности работы с одаренными и успешными учащимися</a:t>
            </a:r>
          </a:p>
          <a:p>
            <a:pPr marL="989013" indent="-446088">
              <a:defRPr/>
            </a:pPr>
            <a:r>
              <a:rPr lang="en-US" sz="3200" dirty="0" smtClean="0"/>
              <a:t>6</a:t>
            </a:r>
            <a:r>
              <a:rPr lang="ru-RU" sz="3200" dirty="0" smtClean="0"/>
              <a:t>. Повышение эффективности инвестиций в образование</a:t>
            </a:r>
          </a:p>
          <a:p>
            <a:pPr marL="989013" indent="-446088">
              <a:defRPr/>
            </a:pPr>
            <a:r>
              <a:rPr lang="en-US" sz="3200" dirty="0" smtClean="0"/>
              <a:t>7</a:t>
            </a:r>
            <a:r>
              <a:rPr lang="ru-RU" sz="3200" dirty="0" smtClean="0"/>
              <a:t>. Улучшение образовательной среды в школе</a:t>
            </a:r>
          </a:p>
          <a:p>
            <a:pPr marL="989013" indent="-446088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8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smtClean="0">
                <a:solidFill>
                  <a:srgbClr val="002060"/>
                </a:solidFill>
              </a:rPr>
              <a:t>Обеспечение преемственности начального и основного общего образования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445D5-3483-457F-B165-2B0E40511FF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502933"/>
            <a:ext cx="10692765" cy="1351069"/>
          </a:xfrm>
        </p:spPr>
        <p:txBody>
          <a:bodyPr>
            <a:normAutofit/>
          </a:bodyPr>
          <a:lstStyle/>
          <a:p>
            <a:r>
              <a:rPr lang="ru-RU" dirty="0" smtClean="0"/>
              <a:t>1. Усиление внимания к формированию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950373"/>
            <a:ext cx="10692765" cy="472816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Около пятой части выпускников основной школы не достигают порогового уровня функциональной грамотности  (по каждой области - математической</a:t>
            </a:r>
            <a:r>
              <a:rPr lang="en-US" i="1" dirty="0" smtClean="0"/>
              <a:t>,</a:t>
            </a:r>
            <a:r>
              <a:rPr lang="ru-RU" i="1" dirty="0" smtClean="0"/>
              <a:t> естественнонаучной и читательской) и около трети учащихся хотя бы по одной из областей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- 2015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2873" y="0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061915"/>
            <a:ext cx="10692765" cy="53379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А.А. Леонтьев</a:t>
            </a:r>
            <a:r>
              <a:rPr lang="ru-RU" sz="2000" i="1" dirty="0" smtClean="0"/>
              <a:t>: </a:t>
            </a:r>
            <a:r>
              <a:rPr lang="ru-RU" sz="2000" dirty="0" smtClean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r>
              <a:rPr lang="ru-RU" sz="2000" dirty="0" smtClean="0"/>
              <a:t>В описание современных результатов образования  «навыки 21 века», «ключевые компетенции», «метрики обучения», индикаторы ЮНЕСКО (устойчивого развития и глобальных гражданских компетенций)  входят элементы функциональной грамотности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Они отличаются как по структуре, так и по подходам к описанию, но их объединяет главное положение: функциональная грамотность - это </a:t>
            </a:r>
            <a:r>
              <a:rPr lang="ru-RU" sz="2000" b="1" dirty="0" smtClean="0"/>
              <a:t>способность использовать</a:t>
            </a:r>
            <a:r>
              <a:rPr lang="ru-RU" sz="2000" dirty="0" smtClean="0"/>
              <a:t> приобретенные знания, умения, компетенции, ценности, стратегии поведения </a:t>
            </a:r>
            <a:r>
              <a:rPr lang="ru-RU" sz="2000" b="1" dirty="0" smtClean="0"/>
              <a:t>для решения жизненных задач</a:t>
            </a:r>
            <a:r>
              <a:rPr lang="ru-RU" sz="2000" dirty="0" smtClean="0"/>
              <a:t> (не учебных) </a:t>
            </a:r>
            <a:r>
              <a:rPr lang="ru-RU" sz="2000" b="1" dirty="0" smtClean="0"/>
              <a:t>в различных ситуациях. </a:t>
            </a:r>
            <a:endParaRPr lang="en-US" sz="2000" b="1" dirty="0" smtClean="0"/>
          </a:p>
          <a:p>
            <a:r>
              <a:rPr lang="ru-RU" sz="2000" dirty="0" smtClean="0"/>
              <a:t>Данное определение позволяет выделить существенные отличия функциональной грамотности от таких понятий как минимальная компетентность, овладение базовыми умениями или навыками. Функциональная грамотность проявляется НЕ в воспроизведении освоенных знаний, умений или навыков, а в их применении во вне учебных ситуациях.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124001" y="3582195"/>
            <a:ext cx="3384376" cy="1728191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 smtClean="0"/>
              <a:t>Уровни функциональной </a:t>
            </a:r>
            <a:br>
              <a:rPr lang="ru-RU" sz="3800" dirty="0" smtClean="0"/>
            </a:br>
            <a:r>
              <a:rPr lang="ru-RU" sz="3800" dirty="0" smtClean="0"/>
              <a:t>грамотности в исследовании </a:t>
            </a:r>
            <a:r>
              <a:rPr lang="en-US" sz="3800" dirty="0" smtClean="0"/>
              <a:t>PISA</a:t>
            </a:r>
            <a:endParaRPr lang="ru-RU" sz="3800" dirty="0"/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5659905" y="2454467"/>
            <a:ext cx="6220945" cy="8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dirty="0"/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5659905" y="3507566"/>
            <a:ext cx="6220945" cy="9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5659905" y="5011755"/>
            <a:ext cx="6220945" cy="15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5379385" y="2078005"/>
            <a:ext cx="280520" cy="1429561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563" y="1325081"/>
            <a:ext cx="3648823" cy="519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2196009" y="4446290"/>
            <a:ext cx="31035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287562" y="4230266"/>
            <a:ext cx="1836439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b="0" i="0" kern="0" baseline="0" dirty="0">
                <a:latin typeface="Arial" pitchFamily="34" charset="0"/>
                <a:cs typeface="Arial" pitchFamily="34" charset="0"/>
              </a:rPr>
              <a:t>Среднее значение </a:t>
            </a:r>
            <a: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  <a:t>международной </a:t>
            </a:r>
            <a:r>
              <a:rPr lang="ru-RU" sz="1050" b="0" i="0" kern="0" baseline="0" dirty="0">
                <a:latin typeface="Arial" pitchFamily="34" charset="0"/>
                <a:cs typeface="Arial" pitchFamily="34" charset="0"/>
              </a:rPr>
              <a:t>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076329" y="4302274"/>
            <a:ext cx="57606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076329" y="5310386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400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076329" y="3510186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600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910"/>
            <a:ext cx="117010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Распределение российских учащихся</a:t>
            </a:r>
            <a:br>
              <a:rPr lang="ru-RU" dirty="0" smtClean="0"/>
            </a:br>
            <a:r>
              <a:rPr lang="ru-RU" dirty="0" smtClean="0"/>
              <a:t> 15-летнего возраста по уровням</a:t>
            </a:r>
            <a:br>
              <a:rPr lang="ru-RU" dirty="0" smtClean="0"/>
            </a:br>
            <a:r>
              <a:rPr lang="ru-RU" dirty="0" smtClean="0"/>
              <a:t>функциональной грамотности (2015 год)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33" y="1421954"/>
            <a:ext cx="10369151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358917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Распределение российских учащихся</a:t>
            </a:r>
            <a:br>
              <a:rPr lang="ru-RU" dirty="0" smtClean="0"/>
            </a:br>
            <a:r>
              <a:rPr lang="ru-RU" dirty="0" smtClean="0"/>
              <a:t> 15-летнего возраста по уровням</a:t>
            </a:r>
            <a:br>
              <a:rPr lang="ru-RU" dirty="0" smtClean="0"/>
            </a:br>
            <a:r>
              <a:rPr lang="ru-RU" dirty="0" smtClean="0"/>
              <a:t>функциональной грамотности</a:t>
            </a:r>
            <a:r>
              <a:rPr lang="en-US" dirty="0" smtClean="0"/>
              <a:t> (2000 – 2015 </a:t>
            </a:r>
            <a:r>
              <a:rPr lang="ru-RU" dirty="0" smtClean="0"/>
              <a:t>годы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5970"/>
            <a:ext cx="11880850" cy="52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430925"/>
            <a:ext cx="10692765" cy="77500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российских 15-летних </a:t>
            </a:r>
            <a:br>
              <a:rPr lang="ru-RU" sz="3600" dirty="0" smtClean="0"/>
            </a:br>
            <a:r>
              <a:rPr lang="ru-RU" sz="3600" dirty="0" smtClean="0"/>
              <a:t>учащихся по функциональной грамотности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671693"/>
            <a:ext cx="10692765" cy="4703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641" y="2646090"/>
            <a:ext cx="3816424" cy="33843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85" y="2646090"/>
            <a:ext cx="3600400" cy="33843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2193" y="2646090"/>
            <a:ext cx="3960440" cy="33843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16"/>
            <a:ext cx="11701065" cy="845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исследований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err="1" smtClean="0"/>
              <a:t>Тюменевой</a:t>
            </a:r>
            <a:r>
              <a:rPr lang="ru-RU" dirty="0" smtClean="0"/>
              <a:t> Ю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 и Лариной Г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02" y="1205930"/>
            <a:ext cx="11305256" cy="57606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/>
              <a:t>Исследовательский вопрос</a:t>
            </a:r>
            <a:r>
              <a:rPr lang="ru-RU" sz="2400" dirty="0" smtClean="0"/>
              <a:t>: Как различается процесс решения задач на моделирование при решении </a:t>
            </a:r>
            <a:r>
              <a:rPr lang="ru-RU" sz="2400" u="sng" dirty="0" smtClean="0"/>
              <a:t>типичной</a:t>
            </a:r>
            <a:r>
              <a:rPr lang="ru-RU" sz="2400" dirty="0" smtClean="0"/>
              <a:t> и аналогичной, но </a:t>
            </a:r>
            <a:r>
              <a:rPr lang="ru-RU" sz="2400" u="sng" dirty="0" smtClean="0"/>
              <a:t>нетипичной</a:t>
            </a:r>
            <a:r>
              <a:rPr lang="ru-RU" sz="2400" dirty="0" smtClean="0"/>
              <a:t>, задачи?</a:t>
            </a:r>
          </a:p>
          <a:p>
            <a:pPr>
              <a:buNone/>
            </a:pPr>
            <a:r>
              <a:rPr lang="ru-RU" sz="2400" u="sng" dirty="0" smtClean="0"/>
              <a:t>Результаты:</a:t>
            </a:r>
          </a:p>
          <a:p>
            <a:r>
              <a:rPr lang="ru-RU" sz="2400" dirty="0" smtClean="0"/>
              <a:t> Типичность задачи стала определяющим фактором для: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Выбора способа решения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Эффективности способа решения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Прохождения этапов моделирования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Задания </a:t>
            </a:r>
            <a:r>
              <a:rPr lang="en-US" sz="2400" dirty="0" smtClean="0">
                <a:solidFill>
                  <a:srgbClr val="002060"/>
                </a:solidFill>
              </a:rPr>
              <a:t>PISA</a:t>
            </a:r>
            <a:r>
              <a:rPr lang="ru-RU" sz="2400" dirty="0" smtClean="0">
                <a:solidFill>
                  <a:srgbClr val="002060"/>
                </a:solidFill>
              </a:rPr>
              <a:t> – нетипичны, т.е. их сложно </a:t>
            </a:r>
            <a:r>
              <a:rPr lang="ru-RU" sz="2400" dirty="0" err="1" smtClean="0">
                <a:solidFill>
                  <a:srgbClr val="002060"/>
                </a:solidFill>
              </a:rPr>
              <a:t>категоризовать</a:t>
            </a:r>
            <a:r>
              <a:rPr lang="ru-RU" sz="2400" dirty="0" smtClean="0">
                <a:solidFill>
                  <a:srgbClr val="002060"/>
                </a:solidFill>
              </a:rPr>
              <a:t> и </a:t>
            </a:r>
            <a:r>
              <a:rPr lang="ru-RU" sz="2400" dirty="0" smtClean="0">
                <a:solidFill>
                  <a:srgbClr val="000000"/>
                </a:solidFill>
              </a:rPr>
              <a:t>получить доступ к заученному алгоритму. 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это одна из причин их трудности.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Если «типичность» задачи становится основной причиной ухода от размышления, анализа, то задача, которая стала типичной, уже не выполняет свою развивающую функцию.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Сейчас появился новый тип задач, т.н. «реальная математика», и он также представлен «типами». Следовательно…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9209"/>
            <a:ext cx="11781843" cy="1512482"/>
          </a:xfrm>
        </p:spPr>
        <p:txBody>
          <a:bodyPr>
            <a:normAutofit fontScale="90000"/>
          </a:bodyPr>
          <a:lstStyle/>
          <a:p>
            <a:pPr marL="266700" indent="-26670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600" dirty="0" smtClean="0"/>
              <a:t>Из указа Президента России </a:t>
            </a:r>
            <a:r>
              <a:rPr lang="ru-RU" sz="3600" i="1" dirty="0" smtClean="0"/>
              <a:t>от 7 мая 2018 года</a:t>
            </a:r>
            <a:r>
              <a:rPr lang="ru-RU" sz="3300" dirty="0" smtClean="0"/>
              <a:t>: 	</a:t>
            </a:r>
            <a:r>
              <a:rPr lang="ru-RU" sz="3300" b="0" dirty="0" smtClean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3300" b="0" dirty="0" smtClean="0"/>
              <a:t>.</a:t>
            </a:r>
            <a:r>
              <a:rPr lang="ru-RU" altLang="ru-RU" sz="3300" dirty="0" smtClean="0"/>
              <a:t/>
            </a:r>
            <a:br>
              <a:rPr lang="ru-RU" altLang="ru-RU" sz="3300" dirty="0" smtClean="0"/>
            </a:br>
            <a:endParaRPr lang="ru-RU" altLang="ru-RU" sz="3300" b="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21" y="2574082"/>
            <a:ext cx="11187800" cy="4392488"/>
          </a:xfrm>
        </p:spPr>
        <p:txBody>
          <a:bodyPr>
            <a:normAutofit fontScale="92500" lnSpcReduction="20000"/>
          </a:bodyPr>
          <a:lstStyle/>
          <a:p>
            <a:pPr marL="0" indent="538446">
              <a:buNone/>
              <a:defRPr/>
            </a:pPr>
            <a:r>
              <a:rPr lang="ru-RU" altLang="ru-RU" b="1" dirty="0" smtClean="0"/>
              <a:t>Из Государственной программы РФ «Развитие образования»  (2018-2025 годы) </a:t>
            </a:r>
            <a:r>
              <a:rPr lang="ru-RU" altLang="ru-RU" b="1" i="1" dirty="0" smtClean="0"/>
              <a:t>от 26 декабря 2017 г</a:t>
            </a:r>
            <a:r>
              <a:rPr lang="en-US" altLang="ru-RU" b="1" i="1" dirty="0" smtClean="0"/>
              <a:t>.</a:t>
            </a:r>
            <a:r>
              <a:rPr lang="ru-RU" altLang="ru-RU" b="1" i="1" dirty="0" smtClean="0"/>
              <a:t> </a:t>
            </a:r>
          </a:p>
          <a:p>
            <a:pPr marL="0" indent="538446">
              <a:buNone/>
              <a:defRPr/>
            </a:pPr>
            <a:r>
              <a:rPr lang="ru-RU" dirty="0" smtClean="0"/>
              <a:t>Цель программы – качество образования</a:t>
            </a:r>
            <a:r>
              <a:rPr lang="en-US" dirty="0" smtClean="0"/>
              <a:t>,</a:t>
            </a:r>
            <a:r>
              <a:rPr lang="ru-RU" dirty="0" smtClean="0"/>
              <a:t> которое характеризуется: </a:t>
            </a:r>
            <a:r>
              <a:rPr lang="en-US" dirty="0" smtClean="0"/>
              <a:t>c</a:t>
            </a:r>
            <a:r>
              <a:rPr lang="ru-RU" dirty="0" smtClean="0"/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 smtClean="0"/>
              <a:t>(PIRLS), </a:t>
            </a:r>
            <a:r>
              <a:rPr lang="ru-RU" dirty="0" smtClean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 smtClean="0"/>
              <a:t>(TIMSS)</a:t>
            </a:r>
            <a:r>
              <a:rPr lang="ru-RU" dirty="0" smtClean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 smtClean="0"/>
              <a:t>PISA) …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18957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Повышение уровня познавательной самостоятельности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b="1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/>
              <a:t>В профиле результатов выполнения групп заданий, отличающихся уровнем самостоятельности учащихся, наиболее высокие результаты выполнения заданий на воспроизведение знаний и решение задач по образцу и более низкие результаты на применение знаний в незнакомых или измененных ситуациях.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TIMSS – 1995-2015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350588" cy="119406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Профиль познавательной деятельности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 (по результатам </a:t>
            </a:r>
            <a:r>
              <a:rPr lang="en-US" sz="3200" dirty="0" smtClean="0">
                <a:latin typeface="Arial Black" pitchFamily="34" charset="0"/>
              </a:rPr>
              <a:t>TIMSS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2011</a:t>
            </a:r>
            <a:r>
              <a:rPr lang="ru-RU" sz="3200" dirty="0" smtClean="0">
                <a:latin typeface="Arial Black" pitchFamily="34" charset="0"/>
              </a:rPr>
              <a:t>-2015)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7777" y="1492566"/>
            <a:ext cx="1728193" cy="37458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РАССУЖДЕНИЕ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REASONING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Анализировать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Обобщать/уточнять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Интегрировать/</a:t>
            </a:r>
            <a:b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Синтезировать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Обосновывать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Решать нестандартные задачи</a:t>
            </a:r>
          </a:p>
          <a:p>
            <a:pPr algn="ctr">
              <a:defRPr/>
            </a:pPr>
            <a:endParaRPr lang="ru-RU" sz="1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49697" y="6174482"/>
            <a:ext cx="11231153" cy="720080"/>
          </a:xfrm>
        </p:spPr>
        <p:txBody>
          <a:bodyPr>
            <a:normAutofit fontScale="85000" lnSpcReduction="10000"/>
          </a:bodyPr>
          <a:lstStyle/>
          <a:p>
            <a:pPr marL="0" indent="0" algn="ctr" defTabSz="319290">
              <a:buNone/>
              <a:tabLst>
                <a:tab pos="0" algn="l"/>
              </a:tabLst>
            </a:pPr>
            <a:r>
              <a:rPr lang="ru-RU" sz="2400" i="1" dirty="0" smtClean="0"/>
              <a:t>За счет активизации учебного процесса, уменьшения доли репродуктивных домашних заданий, репродуктивного контроля подготовки учащихся, изменения итоговой аттестации.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77" y="1493962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13" y="1493962"/>
            <a:ext cx="5148337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212591" cy="111444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IAEP-II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1991 г.,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естествознание)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2405" y="1250218"/>
            <a:ext cx="709231" cy="5316563"/>
          </a:xfrm>
        </p:spPr>
        <p:txBody>
          <a:bodyPr vert="vert270"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Отличие от среднего международного балла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579" y="1240501"/>
            <a:ext cx="7955631" cy="54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069907" cy="8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 (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TIMSS-2011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, 8 класс, математика)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/>
        </p:nvGraphicFramePr>
        <p:xfrm>
          <a:off x="420362" y="1024544"/>
          <a:ext cx="10962262" cy="6248482"/>
        </p:xfrm>
        <a:graphic>
          <a:graphicData uri="http://schemas.openxmlformats.org/drawingml/2006/table">
            <a:tbl>
              <a:tblPr/>
              <a:tblGrid>
                <a:gridCol w="2668689"/>
                <a:gridCol w="2668689"/>
                <a:gridCol w="2724125"/>
                <a:gridCol w="2900759"/>
              </a:tblGrid>
              <a:tr h="5473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Содержание по видам деятельности</a:t>
                      </a:r>
                    </a:p>
                  </a:txBody>
                  <a:tcPr marL="118809" marR="118809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«ЗНАНИЕ»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KNOWING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«ПРИМЕНЕНИЕ»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APPLYING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«РАССУЖДЕНИЕ»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REASONING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82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Воспроизводить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Распознавать (идентифицировать)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Вычислять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Извлекать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Измерять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Классифицировать/</a:t>
                      </a:r>
                      <a:b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упорядочивать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Выбирать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Представлять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Моделировать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Выполнять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Анализировать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Обобщать/уточнять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Интегрировать/</a:t>
                      </a:r>
                      <a:b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Синтезировать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Обосновывать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нестандартные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 (средний балл)</a:t>
                      </a:r>
                    </a:p>
                  </a:txBody>
                  <a:tcPr marL="0" marR="0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18809" marR="118809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КОРЕЯ  (613)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СИНГАПУР (611)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ТАЙВАНЬ (609)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ГОНКОНГ (586)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ЯПОНИЯ (570)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74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РОССИЯ (539)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ВЫШЕ РОССИЙСКИХ В 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СТРАНАХ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НИЖЕ РОССИЙСКИХ В 36 СТРАНАХ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845890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3</a:t>
            </a:r>
            <a:r>
              <a:rPr lang="ru-RU" dirty="0" smtClean="0"/>
              <a:t>. 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1.</a:t>
            </a:r>
            <a:r>
              <a:rPr lang="ru-RU" b="1" i="1" dirty="0" smtClean="0"/>
              <a:t> </a:t>
            </a:r>
            <a:r>
              <a:rPr lang="ru-RU" i="1" dirty="0" smtClean="0"/>
              <a:t>Наиболее проблемной областью для российских выпускников основной школы в 2015 году оказалась </a:t>
            </a:r>
            <a:r>
              <a:rPr lang="ru-RU" i="1" dirty="0" err="1" smtClean="0"/>
              <a:t>метапредметная</a:t>
            </a:r>
            <a:r>
              <a:rPr lang="ru-RU" i="1" dirty="0" smtClean="0"/>
              <a:t> область - решение проблем в сотрудничестве в ходе проектной или исследовательской деятельности в компьютерной среде, имитирующей работу в группе учащихся и моделирующей различные взаимодействия между членами группы (значительно ниже среднего международного уровня - 473 балла по шкале </a:t>
            </a:r>
            <a:r>
              <a:rPr lang="en-US" i="1" dirty="0" smtClean="0"/>
              <a:t>PISA, 31 </a:t>
            </a:r>
            <a:r>
              <a:rPr lang="ru-RU" i="1" dirty="0" smtClean="0"/>
              <a:t>место в рейтинге стран). </a:t>
            </a:r>
            <a:endParaRPr lang="en-US" i="1" dirty="0" smtClean="0"/>
          </a:p>
          <a:p>
            <a:pPr marL="0" lvl="0" indent="0" algn="just">
              <a:buNone/>
            </a:pPr>
            <a:r>
              <a:rPr lang="ru-RU" i="1" dirty="0" smtClean="0"/>
              <a:t>2. Выявлены проблемы российских 15-летних учащихся в </a:t>
            </a:r>
            <a:r>
              <a:rPr lang="ru-RU" i="1" dirty="0" err="1" smtClean="0"/>
              <a:t>сформированности</a:t>
            </a:r>
            <a:r>
              <a:rPr lang="ru-RU" i="1" dirty="0" smtClean="0"/>
              <a:t> позитивных установок в связи с групповой работой (51 место в рейтинге из 56 стран) и достаточно низкий уровень самооценки развития своих коммуникативных компетенций (54 в рейтинге из 56 стран)</a:t>
            </a:r>
          </a:p>
          <a:p>
            <a:pPr marL="0" lvl="0" indent="0"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</a:t>
            </a:r>
            <a:r>
              <a:rPr lang="ru-RU" sz="2800" dirty="0" smtClean="0"/>
              <a:t>-</a:t>
            </a:r>
            <a:r>
              <a:rPr lang="en-US" sz="2800" dirty="0" smtClean="0"/>
              <a:t>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решение проблем: матрица компетенций</a:t>
            </a:r>
            <a:r>
              <a:rPr lang="en-US" dirty="0" smtClean="0"/>
              <a:t> (PISA-2015)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2387"/>
              </p:ext>
            </p:extLst>
          </p:nvPr>
        </p:nvGraphicFramePr>
        <p:xfrm>
          <a:off x="323802" y="1205930"/>
          <a:ext cx="11233246" cy="554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41"/>
                <a:gridCol w="3025730"/>
                <a:gridCol w="2426925"/>
                <a:gridCol w="2426925"/>
                <a:gridCol w="2426925"/>
              </a:tblGrid>
              <a:tr h="4424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компетенции</a:t>
                      </a:r>
                      <a:r>
                        <a:rPr lang="ru-RU" baseline="0" dirty="0" smtClean="0"/>
                        <a:t> сотрудничества</a:t>
                      </a:r>
                      <a:endParaRPr lang="ru-RU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4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(1)Выработка и удержание общего понимания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(2)Принятие необходимых 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мер для решения проблемы 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(3)Создание и поддержание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организации группы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88932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Основные компетенции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 по разрешению проблем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(А)Исследование и понимание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(А1)Выявление точек зрения и способностей членов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группы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(А2)Установление требуемого характера взаимодействия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и определение целей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(А3)Распределение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ролей и функций по решению проблемы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10859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Представление и формулирование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Выработка общего представления и согласование взглядов на суть проблемы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(общая платформа)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Выявление и описание заданий, которые должны быть выполнены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Описание функций и способов взаимодействия (протокол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обсуждений/ правила взаимодействия)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6926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Планирование и формулирование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Обсуждение с членами группы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необходимых мер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Воплощение планов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Следование правилам взаимодействия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889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(D)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Мониторинг и рефлексия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1)Мониторинг и уточнение общего понимания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2)Отслеживание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результатов каждого шага и оценка прогресса в решении проблемы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3)Мониторинг,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обратная связь и </a:t>
                      </a:r>
                      <a:r>
                        <a:rPr lang="ru-RU" sz="1500" b="0" baseline="0" dirty="0" err="1" smtClean="0">
                          <a:solidFill>
                            <a:schemeClr val="tx1"/>
                          </a:solidFill>
                        </a:rPr>
                        <a:t>коррекциия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функций и правил взаимодействия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интерактивного задания (</a:t>
            </a:r>
            <a:r>
              <a:rPr lang="en-US" dirty="0" smtClean="0"/>
              <a:t>PISA-2015)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87380" y="1100449"/>
            <a:ext cx="5334187" cy="1053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с применением компьютера:</a:t>
            </a:r>
          </a:p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интерактивный контрагент</a:t>
            </a:r>
          </a:p>
          <a:p>
            <a:pPr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(симуляция работы в группе) </a:t>
            </a:r>
            <a:endParaRPr lang="ru-RU" sz="188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449875" y="1100792"/>
            <a:ext cx="2687906" cy="3377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>
                <a:solidFill>
                  <a:schemeClr val="bg2"/>
                </a:solidFill>
                <a:latin typeface="Arial" charset="0"/>
              </a:rPr>
              <a:t>Дерево </a:t>
            </a:r>
            <a:r>
              <a:rPr lang="ru-RU" sz="1880" b="1" dirty="0" err="1">
                <a:solidFill>
                  <a:schemeClr val="bg2"/>
                </a:solidFill>
                <a:latin typeface="Arial" charset="0"/>
              </a:rPr>
              <a:t>полилога</a:t>
            </a:r>
            <a:endParaRPr lang="ru-RU" sz="188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3224" y="2322281"/>
            <a:ext cx="6611297" cy="46994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3419" y="6668445"/>
            <a:ext cx="2772198" cy="381438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72404" y="2773829"/>
            <a:ext cx="2106301" cy="40428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 smtClean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 smtClean="0">
                <a:latin typeface="Arial" charset="0"/>
              </a:rPr>
              <a:t>Инструменты</a:t>
            </a: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94" b="1" dirty="0">
                <a:latin typeface="Arial" charset="0"/>
              </a:rPr>
              <a:t>общения</a:t>
            </a: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94" b="1" dirty="0">
                <a:latin typeface="Arial" charset="0"/>
              </a:rPr>
              <a:t>(чат, </a:t>
            </a:r>
            <a:r>
              <a:rPr lang="en-US" sz="2194" b="1" dirty="0">
                <a:latin typeface="Arial" charset="0"/>
              </a:rPr>
              <a:t>e</a:t>
            </a:r>
            <a:r>
              <a:rPr lang="ru-RU" sz="2194" b="1" dirty="0">
                <a:latin typeface="Arial" charset="0"/>
              </a:rPr>
              <a:t>-</a:t>
            </a:r>
            <a:r>
              <a:rPr lang="en-US" sz="2194" b="1" dirty="0">
                <a:latin typeface="Arial" charset="0"/>
              </a:rPr>
              <a:t>mail…)</a:t>
            </a: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1374" y="4031561"/>
            <a:ext cx="1880626" cy="1278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i="1" dirty="0">
                <a:latin typeface="Arial" charset="0"/>
              </a:rPr>
              <a:t>контрагенты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9285" y="5335174"/>
            <a:ext cx="1880626" cy="1429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i="1" dirty="0">
                <a:latin typeface="Arial" charset="0"/>
              </a:rPr>
              <a:t>тестируемый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 bwMode="auto">
          <a:xfrm>
            <a:off x="4466376" y="2876941"/>
            <a:ext cx="338475" cy="338475"/>
          </a:xfrm>
          <a:prstGeom prst="actionButtonBackPreviou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 bwMode="auto">
          <a:xfrm>
            <a:off x="4861554" y="2858079"/>
            <a:ext cx="338475" cy="338475"/>
          </a:xfrm>
          <a:prstGeom prst="actionButtonForwardNex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3" name="Управляющая кнопка: звук 12">
            <a:hlinkClick r:id="" action="ppaction://noaction" highlightClick="1">
              <a:snd r:embed="rId2" name="applause.wav"/>
            </a:hlinkClick>
          </p:cNvPr>
          <p:cNvSpPr/>
          <p:nvPr/>
        </p:nvSpPr>
        <p:spPr bwMode="auto">
          <a:xfrm>
            <a:off x="2897518" y="2876941"/>
            <a:ext cx="338475" cy="338475"/>
          </a:xfrm>
          <a:prstGeom prst="actionButtonSound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 bwMode="auto">
          <a:xfrm>
            <a:off x="6040419" y="2859816"/>
            <a:ext cx="338475" cy="336737"/>
          </a:xfrm>
          <a:prstGeom prst="actionButtonHelp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 bwMode="auto">
          <a:xfrm>
            <a:off x="5510691" y="2858078"/>
            <a:ext cx="338475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13099" y="3299666"/>
            <a:ext cx="3857027" cy="2125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Инструменты для выполнения</a:t>
            </a:r>
          </a:p>
          <a:p>
            <a:pPr algn="ctr"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задания</a:t>
            </a:r>
          </a:p>
          <a:p>
            <a:pPr>
              <a:lnSpc>
                <a:spcPct val="80000"/>
              </a:lnSpc>
            </a:pPr>
            <a:r>
              <a:rPr lang="ru-RU" sz="2507" b="1" dirty="0">
                <a:sym typeface="Webdings"/>
              </a:rPr>
              <a:t>	         </a:t>
            </a:r>
            <a:r>
              <a:rPr lang="ru-RU" sz="2507" b="1" dirty="0">
                <a:sym typeface="Wingdings 2"/>
              </a:rPr>
              <a:t></a:t>
            </a:r>
            <a:endParaRPr lang="ru-RU" sz="2507" b="1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507" b="1" dirty="0">
              <a:sym typeface="Webdings"/>
            </a:endParaRPr>
          </a:p>
          <a:p>
            <a:pPr>
              <a:lnSpc>
                <a:spcPct val="80000"/>
              </a:lnSpc>
            </a:pPr>
            <a:endParaRPr lang="ru-RU" sz="2507" b="1" dirty="0">
              <a:sym typeface="Webdings"/>
            </a:endParaRPr>
          </a:p>
          <a:p>
            <a:pPr>
              <a:lnSpc>
                <a:spcPct val="80000"/>
              </a:lnSpc>
            </a:pPr>
            <a:r>
              <a:rPr lang="ru-RU" sz="2507" b="1" dirty="0">
                <a:sym typeface="Webdings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507" b="1" dirty="0">
                <a:sym typeface="Wingdings"/>
              </a:rPr>
              <a:t>	                    </a:t>
            </a:r>
            <a:r>
              <a:rPr lang="ru-RU" sz="2507" b="1" dirty="0">
                <a:sym typeface="Webdings"/>
              </a:rPr>
              <a:t></a:t>
            </a:r>
            <a:endParaRPr lang="ru-RU" sz="1672" b="1" dirty="0">
              <a:latin typeface="Arial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 bwMode="auto">
          <a:xfrm>
            <a:off x="3363298" y="2860147"/>
            <a:ext cx="338475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711072" y="5497171"/>
            <a:ext cx="3969865" cy="1165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Информационные объекты и поля</a:t>
            </a:r>
          </a:p>
          <a:p>
            <a:endParaRPr lang="ru-RU" sz="1672" b="1" dirty="0">
              <a:sym typeface="Webdings"/>
            </a:endParaRPr>
          </a:p>
          <a:p>
            <a:r>
              <a:rPr lang="ru-RU" sz="4597" b="1" dirty="0">
                <a:sym typeface="Wingdings"/>
              </a:rPr>
              <a:t>      </a:t>
            </a:r>
            <a:r>
              <a:rPr lang="ru-RU" sz="4597" b="1" dirty="0">
                <a:sym typeface="Webdings"/>
              </a:rPr>
              <a:t></a:t>
            </a:r>
            <a:r>
              <a:rPr lang="ru-RU" sz="4597" b="1" dirty="0">
                <a:sym typeface="Wingdings"/>
              </a:rPr>
              <a:t>      </a:t>
            </a:r>
            <a:endParaRPr lang="ru-RU" sz="4597" b="1" dirty="0">
              <a:sym typeface="Webdings"/>
            </a:endParaRPr>
          </a:p>
        </p:txBody>
      </p:sp>
      <p:pic>
        <p:nvPicPr>
          <p:cNvPr id="19" name="Picture 2" descr="Calculator silhouette with four mathematic operations vector icon Free Commerce ic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438" y="3845482"/>
            <a:ext cx="356685" cy="3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9117033" y="18652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117033" y="20909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117033" y="235417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778558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30384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262998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9417900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417900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417745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778558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364867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951175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8366171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951175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364867" y="340721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364867" y="36704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951175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3648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8161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92674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92674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88161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83648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951175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364867" y="446024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8816167" y="446024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8364867" y="472350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816167" y="472350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3648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951175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88161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92674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88161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816167" y="551327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8161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951175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3648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7951175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88161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83648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92674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97187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8364867" y="63030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8371813" y="656631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8364867" y="68295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2674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97187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92674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 bwMode="auto">
          <a:xfrm>
            <a:off x="468278" y="2378818"/>
            <a:ext cx="1883722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i="1" dirty="0">
                <a:solidFill>
                  <a:srgbClr val="0000FF"/>
                </a:solidFill>
                <a:latin typeface="Arial" charset="0"/>
              </a:rPr>
              <a:t>Поле для чата</a:t>
            </a: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 bwMode="auto">
          <a:xfrm>
            <a:off x="2848841" y="2435353"/>
            <a:ext cx="3572639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i="1" dirty="0">
                <a:solidFill>
                  <a:srgbClr val="0000FF"/>
                </a:solidFill>
                <a:latin typeface="Arial" charset="0"/>
              </a:rPr>
              <a:t>Поле для выполнения задания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0451039" y="2880694"/>
            <a:ext cx="0" cy="25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 bwMode="auto">
          <a:xfrm>
            <a:off x="10119518" y="3146467"/>
            <a:ext cx="699602" cy="2600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dirty="0" smtClean="0">
                <a:latin typeface="Arial" charset="0"/>
              </a:rPr>
              <a:t>к 67</a:t>
            </a:r>
            <a:endParaRPr lang="ru-RU" sz="1880" dirty="0"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777604" y="1497553"/>
            <a:ext cx="4032448" cy="3377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 smtClean="0">
                <a:solidFill>
                  <a:schemeClr val="bg2"/>
                </a:solidFill>
                <a:latin typeface="Arial" charset="0"/>
              </a:rPr>
              <a:t>Все реплики пронумерованы</a:t>
            </a:r>
            <a:endParaRPr lang="ru-RU" sz="1880" b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177" y="381438"/>
            <a:ext cx="7127864" cy="13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стран: Совместное решение проблем (</a:t>
            </a:r>
            <a:r>
              <a:rPr lang="en-US" b="1" dirty="0" smtClean="0"/>
              <a:t>PISA-2015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9622" y="2109860"/>
            <a:ext cx="6864419" cy="45685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15-летние учащиеся Сингапура лидируют в данном направлении (561 балл)</a:t>
            </a:r>
          </a:p>
          <a:p>
            <a:r>
              <a:rPr lang="ru-RU" dirty="0" smtClean="0"/>
              <a:t>Второе место у учащихся Японии (552 балла)</a:t>
            </a:r>
            <a:r>
              <a:rPr lang="en-US" dirty="0" smtClean="0"/>
              <a:t>, </a:t>
            </a:r>
            <a:r>
              <a:rPr lang="ru-RU" dirty="0" smtClean="0"/>
              <a:t>за ними следуют учащиеся Гонконга (541 балл)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Учащиеся Сингапура</a:t>
            </a:r>
            <a:r>
              <a:rPr lang="en-US" dirty="0" smtClean="0"/>
              <a:t>,</a:t>
            </a:r>
            <a:r>
              <a:rPr lang="ru-RU" dirty="0" smtClean="0"/>
              <a:t> Японии</a:t>
            </a:r>
            <a:r>
              <a:rPr lang="en-US" dirty="0" smtClean="0"/>
              <a:t>,</a:t>
            </a:r>
            <a:r>
              <a:rPr lang="ru-RU" dirty="0" smtClean="0"/>
              <a:t> Гонконга (Китай)</a:t>
            </a:r>
            <a:r>
              <a:rPr lang="en-US" dirty="0" smtClean="0"/>
              <a:t>,</a:t>
            </a:r>
            <a:r>
              <a:rPr lang="ru-RU" dirty="0" smtClean="0"/>
              <a:t> Республики Корея</a:t>
            </a:r>
            <a:r>
              <a:rPr lang="en-US" dirty="0" smtClean="0"/>
              <a:t>,</a:t>
            </a:r>
            <a:r>
              <a:rPr lang="ru-RU" dirty="0" smtClean="0"/>
              <a:t> Макао (Китай)</a:t>
            </a:r>
            <a:r>
              <a:rPr lang="en-US" dirty="0" smtClean="0"/>
              <a:t>,</a:t>
            </a:r>
            <a:r>
              <a:rPr lang="ru-RU" dirty="0" smtClean="0"/>
              <a:t> Канады</a:t>
            </a:r>
            <a:r>
              <a:rPr lang="en-US" dirty="0" smtClean="0"/>
              <a:t>,</a:t>
            </a:r>
            <a:r>
              <a:rPr lang="ru-RU" dirty="0" smtClean="0"/>
              <a:t> Финляндии и Эстонии демонстрируют высокие результаты по всем направлениям функциональной грамотности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09" y="645563"/>
            <a:ext cx="2952921" cy="6250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0" y="4317525"/>
            <a:ext cx="5810478" cy="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9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062" y="114207"/>
            <a:ext cx="3024336" cy="775005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17" y="269826"/>
            <a:ext cx="619268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04522" y="900815"/>
            <a:ext cx="4104456" cy="13132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4.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содержащих </a:t>
            </a: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сложную проблему И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предполагающих </a:t>
            </a: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сложное взаимодействие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6074" y="1331778"/>
            <a:ext cx="1015425" cy="451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3,6%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17062" y="2237247"/>
            <a:ext cx="4104456" cy="1632979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3.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ЛИБО заданий, содержащих сложную проблему, ЛИБО заданий, предполагающих сложное взаимодействие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6074" y="2828086"/>
            <a:ext cx="1015425" cy="451300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20,3%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7062" y="3958319"/>
            <a:ext cx="4104456" cy="7760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2.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Вклад в разрешение проблемы средней сложности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36000" y="4183969"/>
            <a:ext cx="1015425" cy="45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39,6%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7062" y="4776717"/>
            <a:ext cx="4116996" cy="1526269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1.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</a:t>
            </a:r>
            <a:r>
              <a:rPr lang="ru-RU" sz="1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содержащих </a:t>
            </a:r>
            <a:r>
              <a:rPr lang="ru-RU" sz="1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НЕсложную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проблему И предполагающих ограниченное по сложности взаимодействие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1756" y="5453813"/>
            <a:ext cx="1015425" cy="452928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29,2%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7062" y="6345381"/>
            <a:ext cx="4104456" cy="564125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Ниже уровня 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36000" y="6458206"/>
            <a:ext cx="1015425" cy="4513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7,3%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642468" y="187900"/>
            <a:ext cx="1202488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 fontScale="62500" lnSpcReduction="2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313" y="213291"/>
            <a:ext cx="10009736" cy="1568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4.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содержащих </a:t>
            </a: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сложную проблему И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предполагающих </a:t>
            </a: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сложное взаимодействие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785" y="437428"/>
            <a:ext cx="1367528" cy="64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3,6%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95809" y="1926010"/>
            <a:ext cx="11161240" cy="4972965"/>
          </a:xfrm>
          <a:prstGeom prst="rect">
            <a:avLst/>
          </a:prstGeom>
        </p:spPr>
        <p:txBody>
          <a:bodyPr vert="horz" lIns="104257" tIns="52128" rIns="104257" bIns="52128" rtlCol="0">
            <a:normAutofit lnSpcReduction="10000"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успешно разрешают проблемы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множественными дополнительными условиями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удерживают в уме необходимую фоновую информацию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Постоянно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отслеживают темп работы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принимают необходимые меры для обеспечения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согласованной работы всех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команды в соответствии с выполняемыми функциями.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Могут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продвижение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разрешении проблемы,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видят препятствия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надо преодолеть,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недостатки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необходимо устранить.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Способны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проявлять инициативу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выполнять действия, способствующие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преодолению препятствий и разрешению конфликтов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Уделяют равное внимание как проблемам сотрудничества, так и содержательным аспектам разрешаемой проблемы задачи.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Способны находить эффективные пути решения проблемы и предпринять необходимые меры для решения поставленной проблемы.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оптимизма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96578"/>
            <a:ext cx="10692765" cy="5265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политических решений и их организационная и финансовая поддержка (национальный проект в области образования)</a:t>
            </a:r>
          </a:p>
          <a:p>
            <a:r>
              <a:rPr lang="ru-RU" dirty="0" smtClean="0"/>
              <a:t>Введение ФГОС</a:t>
            </a:r>
            <a:r>
              <a:rPr lang="en-US" dirty="0" smtClean="0"/>
              <a:t>,</a:t>
            </a:r>
            <a:r>
              <a:rPr lang="ru-RU" dirty="0" smtClean="0"/>
              <a:t> в котором отражены основные тенденции развития образования в мире </a:t>
            </a:r>
          </a:p>
          <a:p>
            <a:r>
              <a:rPr lang="ru-RU" dirty="0" smtClean="0"/>
              <a:t>Позитивная динамика образовательных результатов</a:t>
            </a:r>
          </a:p>
          <a:p>
            <a:r>
              <a:rPr lang="ru-RU" dirty="0" smtClean="0"/>
              <a:t>Создание инфраструктуры оценки качества образования на различных уровнях</a:t>
            </a:r>
          </a:p>
          <a:p>
            <a:r>
              <a:rPr lang="ru-RU" dirty="0" smtClean="0"/>
              <a:t>Наличие объективной информации о качестве общего образования в России  в сравнении с международными стандартами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611833" y="2790106"/>
            <a:ext cx="10729192" cy="4032448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могут выполнять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многошаговое задание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в котором требуется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разрозненной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информации, часто в условиях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сложной, динамично развивающейся ситуации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распределять и согласовывать роли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команды, определять информацию, нужную данному участнику.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указать, какая информация нужна для решения проблемы, запросить её от соответствующего члена команды и указать на ошибку, если предоставленная информация неверна.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Могут помочь членам команды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разрешить конфликтную ситуацию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путём переговоров.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969" y="197818"/>
            <a:ext cx="9721080" cy="1944216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3.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ЛИБО заданий, содержащих сложную проблему, ЛИБО заданий, предполагающих сложное взаимодействие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605" y="413842"/>
            <a:ext cx="1596364" cy="720080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20,3%</a:t>
            </a:r>
          </a:p>
        </p:txBody>
      </p:sp>
    </p:spTree>
    <p:extLst>
      <p:ext uri="{BB962C8B-B14F-4D97-AF65-F5344CB8AC3E}">
        <p14:creationId xmlns:p14="http://schemas.microsoft.com/office/powerpoint/2010/main" val="24417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179785" y="1709987"/>
            <a:ext cx="11305256" cy="4968551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могут помочь разрешению проблемы путём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обсуждения с членами команды действий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которые следует выполнить.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в инициативном порядке подобрать информацию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которая другим членом команды не запрашивалась.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Эти учащиеся понимают, что не все члены команды имеют одну и ту же информацию и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могут различать их позиции в ходе взаимодействии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помочь команде выработать общее понимание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мер, необходимых для решения проблемы.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запрашивать дополнительную информацию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необходимую для решения проблемы, требовать от членов группы подтверждения или заключения договора о том, какой подход будет реализовываться.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Учащиеся, достигающие верхней границы 2-го уровня, могут в инициативном порядке предложить следующий логически обоснованный шаг, или предложить новый подход для решения проблемы.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89882" y="305830"/>
            <a:ext cx="9552142" cy="11446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2.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Вклад в разрешение проблемы средней сложности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785" y="485850"/>
            <a:ext cx="1825122" cy="784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39,6%</a:t>
            </a:r>
          </a:p>
        </p:txBody>
      </p:sp>
    </p:spTree>
    <p:extLst>
      <p:ext uri="{BB962C8B-B14F-4D97-AF65-F5344CB8AC3E}">
        <p14:creationId xmlns:p14="http://schemas.microsoft.com/office/powerpoint/2010/main" val="13695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3801" y="2456771"/>
            <a:ext cx="11305256" cy="3861727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могут предоставить запрашиваемую информацию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действия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 реализации принятого плана после получения подсказки.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Эти учащиеся могут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подтвердить действия или предложения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, сделанные другими членами группы.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Они, как правило,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сосредоточены на собственных действиях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 группе.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При поддержке членов группы и при работе над простой проблемой эти учащиеся могут помочь найти решение рассматриваемой проблемы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961" y="168740"/>
            <a:ext cx="9865096" cy="1973294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1.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</a:t>
            </a:r>
            <a:r>
              <a:rPr lang="ru-RU" sz="3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содержащих </a:t>
            </a:r>
            <a:r>
              <a:rPr lang="ru-RU" sz="36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НЕсложную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проблему И предполагающих ограниченное по сложности взаимодействие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706" y="799260"/>
            <a:ext cx="1584176" cy="712254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29,2%</a:t>
            </a:r>
          </a:p>
        </p:txBody>
      </p:sp>
    </p:spTree>
    <p:extLst>
      <p:ext uri="{BB962C8B-B14F-4D97-AF65-F5344CB8AC3E}">
        <p14:creationId xmlns:p14="http://schemas.microsoft.com/office/powerpoint/2010/main" val="27315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685548"/>
              </p:ext>
            </p:extLst>
          </p:nvPr>
        </p:nvGraphicFramePr>
        <p:xfrm>
          <a:off x="84863" y="1898107"/>
          <a:ext cx="11795987" cy="493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46120" y="269826"/>
            <a:ext cx="11834730" cy="12808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Относительная </a:t>
            </a:r>
            <a:r>
              <a:rPr lang="ru-RU" sz="4400" dirty="0"/>
              <a:t>у</a:t>
            </a:r>
            <a:r>
              <a:rPr lang="ru-RU" sz="4400" dirty="0" smtClean="0"/>
              <a:t>спешность в совместном решении проблем</a:t>
            </a:r>
            <a:br>
              <a:rPr lang="ru-RU" sz="4400" dirty="0" smtClean="0"/>
            </a:br>
            <a:r>
              <a:rPr lang="ru-RU" sz="2800" dirty="0" smtClean="0"/>
              <a:t>(</a:t>
            </a:r>
            <a:r>
              <a:rPr lang="ru-RU" sz="2400" dirty="0" smtClean="0"/>
              <a:t>по отношению к читательской, математической и естественнонаучной грамотности)</a:t>
            </a:r>
            <a:endParaRPr lang="de-DE" sz="2400" dirty="0"/>
          </a:p>
        </p:txBody>
      </p:sp>
      <p:sp>
        <p:nvSpPr>
          <p:cNvPr id="6" name="Textfeld 1"/>
          <p:cNvSpPr txBox="1"/>
          <p:nvPr/>
        </p:nvSpPr>
        <p:spPr>
          <a:xfrm>
            <a:off x="5004321" y="2142034"/>
            <a:ext cx="221798" cy="4771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940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29" dirty="0">
              <a:solidFill>
                <a:prstClr val="black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11413033" y="2070026"/>
            <a:ext cx="221798" cy="4771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940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2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286910"/>
            <a:ext cx="11107024" cy="1279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с различными индексами взаимоотношений: </a:t>
            </a:r>
            <a:r>
              <a:rPr lang="ru-RU" sz="2200" i="1" dirty="0" smtClean="0"/>
              <a:t>учащиеся больше или меньше соглашаются с тем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умеют внимательно слушать</a:t>
            </a:r>
            <a:r>
              <a:rPr lang="en-US" sz="2200" i="1" dirty="0" smtClean="0"/>
              <a:t>,</a:t>
            </a:r>
            <a:r>
              <a:rPr lang="ru-RU" sz="2200" i="1" dirty="0" smtClean="0"/>
              <a:t>  радуются успехам одноклассников</a:t>
            </a:r>
            <a:r>
              <a:rPr lang="en-US" sz="2200" i="1" dirty="0" smtClean="0"/>
              <a:t>,</a:t>
            </a:r>
            <a:r>
              <a:rPr lang="ru-RU" sz="2200" i="1" dirty="0" smtClean="0"/>
              <a:t>  учитывают то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интересно другим и с удовольствием рассматривают разные точки зрения и подходы </a:t>
            </a:r>
            <a:endParaRPr lang="ru-RU" sz="2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825" y="1926010"/>
          <a:ext cx="10693400" cy="499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700"/>
                <a:gridCol w="5346700"/>
              </a:tblGrid>
              <a:tr h="1156161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высоким индексом взаимодействия 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низким индексом взаимодействия 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619287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Португалия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Коста-Рика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35)</a:t>
                      </a:r>
                    </a:p>
                    <a:p>
                      <a:r>
                        <a:rPr lang="ru-RU" dirty="0" smtClean="0"/>
                        <a:t>Сингапур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ОАЭ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Доминиканская Республика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27)</a:t>
                      </a:r>
                    </a:p>
                    <a:p>
                      <a:r>
                        <a:rPr lang="ru-RU" dirty="0" smtClean="0"/>
                        <a:t>Израиль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24)</a:t>
                      </a:r>
                    </a:p>
                    <a:p>
                      <a:r>
                        <a:rPr lang="ru-RU" dirty="0" smtClean="0"/>
                        <a:t>Австрия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24)</a:t>
                      </a:r>
                    </a:p>
                    <a:p>
                      <a:r>
                        <a:rPr lang="ru-RU" dirty="0" smtClean="0"/>
                        <a:t>Тайвань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r>
                        <a:rPr lang="ru-RU" dirty="0" smtClean="0"/>
                        <a:t>Испания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19)</a:t>
                      </a:r>
                    </a:p>
                    <a:p>
                      <a:r>
                        <a:rPr lang="ru-RU" dirty="0" smtClean="0"/>
                        <a:t>Литва (0</a:t>
                      </a:r>
                      <a:r>
                        <a:rPr lang="en-US" dirty="0" smtClean="0"/>
                        <a:t>,16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Словакия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34)</a:t>
                      </a:r>
                    </a:p>
                    <a:p>
                      <a:r>
                        <a:rPr lang="ru-RU" dirty="0" smtClean="0"/>
                        <a:t>Латвия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30)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России (-0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25)</a:t>
                      </a:r>
                    </a:p>
                    <a:p>
                      <a:r>
                        <a:rPr lang="ru-RU" dirty="0" smtClean="0"/>
                        <a:t>Япония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r>
                        <a:rPr lang="ru-RU" dirty="0" smtClean="0"/>
                        <a:t>Польша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21)</a:t>
                      </a:r>
                    </a:p>
                    <a:p>
                      <a:r>
                        <a:rPr lang="ru-RU" dirty="0" smtClean="0"/>
                        <a:t>Чехия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20)</a:t>
                      </a:r>
                    </a:p>
                    <a:p>
                      <a:r>
                        <a:rPr lang="ru-RU" dirty="0" smtClean="0"/>
                        <a:t>Нидерланды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18)</a:t>
                      </a:r>
                    </a:p>
                    <a:p>
                      <a:r>
                        <a:rPr lang="ru-RU" dirty="0" smtClean="0"/>
                        <a:t>Макао (Китай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15)</a:t>
                      </a:r>
                    </a:p>
                    <a:p>
                      <a:r>
                        <a:rPr lang="ru-RU" dirty="0" smtClean="0"/>
                        <a:t>Италия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14)</a:t>
                      </a:r>
                    </a:p>
                    <a:p>
                      <a:r>
                        <a:rPr lang="ru-RU" dirty="0" smtClean="0"/>
                        <a:t>Исландия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09)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286910"/>
            <a:ext cx="11107024" cy="1279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с различными индексами групповой работы: </a:t>
            </a:r>
            <a:r>
              <a:rPr lang="ru-RU" sz="2200" i="1" dirty="0" smtClean="0"/>
              <a:t>учащиеся больше или меньше соглашаются с тем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предпочитают работать в команде с другими</a:t>
            </a:r>
            <a:r>
              <a:rPr lang="en-US" sz="2200" i="1" dirty="0" smtClean="0"/>
              <a:t>,</a:t>
            </a:r>
            <a:r>
              <a:rPr lang="ru-RU" sz="2200" i="1" dirty="0" smtClean="0"/>
              <a:t> а не в одиночку</a:t>
            </a:r>
            <a:r>
              <a:rPr lang="en-US" sz="2200" i="1" dirty="0" smtClean="0"/>
              <a:t>; </a:t>
            </a:r>
            <a:r>
              <a:rPr lang="ru-RU" sz="2200" i="1" dirty="0" smtClean="0"/>
              <a:t>считают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группа принимает лучшее решение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чем один человек</a:t>
            </a:r>
            <a:r>
              <a:rPr lang="en-US" sz="2200" i="1" dirty="0" smtClean="0"/>
              <a:t>;</a:t>
            </a:r>
            <a:r>
              <a:rPr lang="ru-RU" sz="2200" i="1" dirty="0" smtClean="0"/>
              <a:t> считают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работа в команде повышает их собственную эффективность  и с удовольствием сотрудничают с другими </a:t>
            </a:r>
            <a:endParaRPr lang="ru-RU" sz="2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841" y="2076307"/>
          <a:ext cx="10693400" cy="508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700"/>
                <a:gridCol w="5346700"/>
              </a:tblGrid>
              <a:tr h="1156161">
                <a:tc>
                  <a:txBody>
                    <a:bodyPr/>
                    <a:lstStyle/>
                    <a:p>
                      <a:r>
                        <a:rPr lang="ru-RU" dirty="0" smtClean="0"/>
                        <a:t>10  стран  с наиболее высоким индексом групповой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низким индексом групповой работы (из 56 стран)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19287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Доминиканская Республика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51)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ОАЭ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45)</a:t>
                      </a:r>
                    </a:p>
                    <a:p>
                      <a:r>
                        <a:rPr lang="ru-RU" dirty="0" smtClean="0"/>
                        <a:t>Тунис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43)</a:t>
                      </a:r>
                    </a:p>
                    <a:p>
                      <a:r>
                        <a:rPr lang="ru-RU" dirty="0" smtClean="0"/>
                        <a:t>Китай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39)</a:t>
                      </a:r>
                    </a:p>
                    <a:p>
                      <a:r>
                        <a:rPr lang="ru-RU" dirty="0" smtClean="0"/>
                        <a:t>Тайвань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Таиланд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Коста-Рика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34)</a:t>
                      </a:r>
                    </a:p>
                    <a:p>
                      <a:r>
                        <a:rPr lang="ru-RU" dirty="0" smtClean="0"/>
                        <a:t>Литва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33)</a:t>
                      </a:r>
                    </a:p>
                    <a:p>
                      <a:r>
                        <a:rPr lang="ru-RU" dirty="0" smtClean="0"/>
                        <a:t>Португалия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Сингапур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Нидерланды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26)</a:t>
                      </a:r>
                    </a:p>
                    <a:p>
                      <a:r>
                        <a:rPr lang="ru-RU" dirty="0" smtClean="0"/>
                        <a:t>Норвегия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23)</a:t>
                      </a:r>
                    </a:p>
                    <a:p>
                      <a:r>
                        <a:rPr lang="ru-RU" dirty="0" smtClean="0"/>
                        <a:t>Финляндия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Исландия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20)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Швеция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России (-0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Латвия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14)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Словакия (-0</a:t>
                      </a:r>
                      <a:r>
                        <a:rPr lang="en-US" dirty="0" smtClean="0"/>
                        <a:t>,12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Дания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12)</a:t>
                      </a:r>
                    </a:p>
                    <a:p>
                      <a:r>
                        <a:rPr lang="ru-RU" dirty="0" smtClean="0"/>
                        <a:t>Эстония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10)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93" y="197818"/>
            <a:ext cx="11305256" cy="68407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01" y="286910"/>
            <a:ext cx="11270857" cy="16391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Региональные мониторинги </a:t>
            </a:r>
            <a:br>
              <a:rPr lang="ru-RU" dirty="0" smtClean="0"/>
            </a:br>
            <a:r>
              <a:rPr lang="ru-RU" dirty="0" smtClean="0"/>
              <a:t>Распределение одной и той же группы учащихся (более 30 тысяч) по уровням достижений в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проектной деятельности</a:t>
            </a:r>
            <a:br>
              <a:rPr lang="ru-RU" dirty="0" smtClean="0"/>
            </a:br>
            <a:r>
              <a:rPr lang="ru-RU" dirty="0" smtClean="0"/>
              <a:t>4 класс (2015) и  7 класс (2018) </a:t>
            </a:r>
          </a:p>
        </p:txBody>
      </p:sp>
      <p:pic>
        <p:nvPicPr>
          <p:cNvPr id="4" name="Диаграмма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963" y="2266274"/>
            <a:ext cx="9349982" cy="39802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825" y="6314543"/>
            <a:ext cx="10760833" cy="79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dirty="0" smtClean="0"/>
              <a:t>В 7 классе снизилось количество успешных учащихся, и возросло количество неуспешных учащихся </a:t>
            </a:r>
            <a:endParaRPr lang="ru-RU" sz="31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485850"/>
            <a:ext cx="10692765" cy="827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>Региональные мониторинги </a:t>
            </a:r>
            <a:br>
              <a:rPr lang="ru-RU" sz="3600" dirty="0" smtClean="0"/>
            </a:br>
            <a:r>
              <a:rPr lang="ru-RU" sz="3300" dirty="0" err="1" smtClean="0"/>
              <a:t>Сформированность</a:t>
            </a:r>
            <a:r>
              <a:rPr lang="ru-RU" sz="3300" dirty="0" smtClean="0"/>
              <a:t> регулятивных действий</a:t>
            </a:r>
            <a:br>
              <a:rPr lang="ru-RU" sz="3300" dirty="0" smtClean="0"/>
            </a:br>
            <a:r>
              <a:rPr lang="ru-RU" sz="3300" dirty="0" smtClean="0"/>
              <a:t>4 класс (2015) и 7 класс (2018)</a:t>
            </a:r>
            <a:endParaRPr lang="ru-RU" sz="3300" dirty="0"/>
          </a:p>
        </p:txBody>
      </p:sp>
      <p:pic>
        <p:nvPicPr>
          <p:cNvPr id="3" name="Диаграмма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852018"/>
            <a:ext cx="11169237" cy="410128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408909" y="1679983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290944" y="1630230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9535620" y="1679983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168845" y="1820949"/>
            <a:ext cx="3181053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 err="1"/>
              <a:t>целеполагание</a:t>
            </a:r>
            <a:endParaRPr lang="ru-RU" b="1" dirty="0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537021" y="1766221"/>
            <a:ext cx="2713251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планирование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7343832" y="1766221"/>
            <a:ext cx="2245448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исполнение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9682841" y="1766221"/>
            <a:ext cx="1947398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контроль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4926" y="6379956"/>
            <a:ext cx="10199276" cy="505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dirty="0" smtClean="0"/>
              <a:t>Худшая динамика наблюдается у действий контроля</a:t>
            </a:r>
            <a:endParaRPr lang="ru-RU" sz="3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8" y="197818"/>
            <a:ext cx="10593758" cy="13847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 smtClean="0"/>
              <a:t>Региональные мониторинги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err="1" smtClean="0"/>
              <a:t>Сформированность</a:t>
            </a:r>
            <a:r>
              <a:rPr lang="ru-RU" sz="2900" dirty="0" smtClean="0"/>
              <a:t> коммуникативных действий</a:t>
            </a:r>
            <a:br>
              <a:rPr lang="ru-RU" sz="2900" dirty="0" smtClean="0"/>
            </a:br>
            <a:r>
              <a:rPr lang="ru-RU" sz="2900" dirty="0" smtClean="0"/>
              <a:t>4 класс (2015) и 7 класс (2018)</a:t>
            </a:r>
            <a:endParaRPr lang="ru-RU" sz="2900" dirty="0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01043" y="1650133"/>
            <a:ext cx="3160233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/>
            <a:r>
              <a:rPr lang="ru-RU" b="1" dirty="0"/>
              <a:t>презентация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162778" y="1696569"/>
            <a:ext cx="2432569" cy="5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активность 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инициативность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4925" y="6331861"/>
            <a:ext cx="10935642" cy="83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900" dirty="0" smtClean="0"/>
              <a:t>Худшая динамика наблюдается по позициям «Активность и инициативность» и «Стремление к лидерству»</a:t>
            </a:r>
            <a:endParaRPr lang="ru-RU" sz="2900" dirty="0"/>
          </a:p>
        </p:txBody>
      </p:sp>
      <p:pic>
        <p:nvPicPr>
          <p:cNvPr id="12" name="Диаграмма 1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38" y="2356620"/>
            <a:ext cx="10948017" cy="3903928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060838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52477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20913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6738671" y="1718127"/>
            <a:ext cx="1819255" cy="5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ориентация 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партнёра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9083900" y="1731394"/>
            <a:ext cx="2283028" cy="36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dirty="0"/>
              <a:t>лидерство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843"/>
            <a:ext cx="9308599" cy="799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/>
              <a:t>Джон Равен. Педагогическое тестирование: проблемы, заблуждения, перспективы. М. 1999</a:t>
            </a:r>
            <a:endParaRPr lang="ru-RU" sz="27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27857" y="3294162"/>
            <a:ext cx="10819915" cy="3105693"/>
          </a:xfrm>
        </p:spPr>
        <p:txBody>
          <a:bodyPr/>
          <a:lstStyle/>
          <a:p>
            <a:r>
              <a:rPr lang="ru-RU" sz="2900" i="1" dirty="0" smtClean="0"/>
              <a:t>«… важность работы над проблемой оценивания оказалась значительней, чем ожидалось. Она позволила … прояснить представления о природе качеств, которые должны быть сформированы, и понимание того, как это можно делать.»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361813" y="664858"/>
            <a:ext cx="2232250" cy="17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646949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4</a:t>
            </a:r>
            <a:r>
              <a:rPr lang="ru-RU" dirty="0" smtClean="0"/>
              <a:t>. Повышение интереса учащихся </a:t>
            </a:r>
            <a:br>
              <a:rPr lang="ru-RU" dirty="0" smtClean="0"/>
            </a:br>
            <a:r>
              <a:rPr lang="ru-RU" dirty="0" smtClean="0"/>
              <a:t>к изучению математики и </a:t>
            </a:r>
            <a:br>
              <a:rPr lang="ru-RU" dirty="0" smtClean="0"/>
            </a:br>
            <a:r>
              <a:rPr lang="ru-RU" dirty="0" smtClean="0"/>
              <a:t>естественнонаучных предметов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1.</a:t>
            </a:r>
            <a:r>
              <a:rPr lang="ru-RU" b="1" i="1" dirty="0" smtClean="0"/>
              <a:t> </a:t>
            </a:r>
            <a:r>
              <a:rPr lang="ru-RU" i="1" kern="0" spc="-36" dirty="0" smtClean="0"/>
              <a:t>По сравнению с данными, полученными в 2011 году, несколько уменьшилось число российских учащихся 4 и 8 классов, которым нравится изучать математику и естественнонаучные предметы (на 5-10%).</a:t>
            </a:r>
          </a:p>
          <a:p>
            <a:pPr marL="0" indent="0">
              <a:buNone/>
            </a:pPr>
            <a:endParaRPr lang="en-US" i="1" dirty="0" smtClean="0"/>
          </a:p>
          <a:p>
            <a:pPr marL="0" lvl="0" indent="0" algn="just">
              <a:buNone/>
            </a:pPr>
            <a:r>
              <a:rPr lang="ru-RU" i="1" dirty="0" smtClean="0"/>
              <a:t>2. За период с 2006 по 2015 годы уменьшилось значение индекса удовлетворенности изучением естественнонаучных предметов в основной школе 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</a:t>
            </a:r>
            <a:r>
              <a:rPr lang="ru-RU" sz="2800" dirty="0" smtClean="0"/>
              <a:t>06</a:t>
            </a:r>
            <a:r>
              <a:rPr lang="en-US" sz="2800" dirty="0" smtClean="0"/>
              <a:t>-2015, TIMSS </a:t>
            </a:r>
            <a:r>
              <a:rPr lang="ru-RU" sz="2800" dirty="0" smtClean="0"/>
              <a:t>2011</a:t>
            </a:r>
            <a:r>
              <a:rPr lang="en-US" sz="2800" dirty="0" smtClean="0"/>
              <a:t>-2015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49" y="430926"/>
            <a:ext cx="10692765" cy="5589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Отношение к изучению предметов. </a:t>
            </a:r>
            <a:br>
              <a:rPr lang="ru-RU" sz="3600" dirty="0"/>
            </a:br>
            <a:r>
              <a:rPr lang="ru-RU" sz="3600" dirty="0"/>
              <a:t>4 класс и 8 класс.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842" y="6462514"/>
            <a:ext cx="4824536" cy="576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kern="0" spc="-36" dirty="0" smtClean="0"/>
              <a:t>По сравнению с данными, полученными в 2011 году, несколько уменьшилось число российских учащихся, которым нравится изучать математику (с 58% до 52%) и естествознание (с 62% до 58%).</a:t>
            </a:r>
            <a:endParaRPr lang="ru-RU" sz="1200" kern="0" spc="-36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866" y="1230901"/>
            <a:ext cx="10153128" cy="16312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Насколько вы согласны или не согласны со следующими высказываниями об изучении математики?</a:t>
            </a: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с удовольствием занимаюсь математикой. 		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бы хотел, чтобы мне не надо было изучать математику.*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Математика – скучный предмет.*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узнаю много интересного, изучая математику.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«Полностью согласен», «Скорее согласен», «Скорее не согласен» или «Полностью не согласен».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высказываний, обозначенных звездочкой (*) при обработке использовалась обратная шкала.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796409" y="6480720"/>
            <a:ext cx="5472607" cy="629866"/>
          </a:xfrm>
          <a:prstGeom prst="rect">
            <a:avLst/>
          </a:prstGeom>
        </p:spPr>
        <p:txBody>
          <a:bodyPr vert="horz" lIns="104261" tIns="52131" rIns="104261" bIns="52131" rtlCol="0">
            <a:noAutofit/>
          </a:bodyPr>
          <a:lstStyle/>
          <a:p>
            <a:pPr lvl="0" algn="just">
              <a:lnSpc>
                <a:spcPct val="80000"/>
              </a:lnSpc>
            </a:pPr>
            <a:r>
              <a:rPr lang="ru-RU" sz="1200" dirty="0"/>
              <a:t>По сравнению с 2011 годом уменьшилось число учащихся, которым </a:t>
            </a:r>
            <a:r>
              <a:rPr lang="ru-RU" sz="1200" dirty="0" smtClean="0"/>
              <a:t>нравится </a:t>
            </a:r>
            <a:r>
              <a:rPr lang="ru-RU" sz="1200" dirty="0"/>
              <a:t>изучать математику и отдельные естественнонаучные предметы. Так, на 10% уменьшилось число учащихся, которым очень нравится изучать математику.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379063" y="1626344"/>
            <a:ext cx="5940425" cy="861768"/>
          </a:xfrm>
          <a:prstGeom prst="rect">
            <a:avLst/>
          </a:prstGeom>
        </p:spPr>
        <p:txBody>
          <a:bodyPr lIns="91433" tIns="45717" rIns="91433" bIns="45717">
            <a:spAutoFit/>
          </a:bodyPr>
          <a:lstStyle/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нравится математика.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нравятся любые занятия в школе, на которых нужно работать с числами.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нравится решать задачи по математике.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с нетерпением жду уроки по математике.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Математика – один из моих любимых предметов.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921" y="2945160"/>
            <a:ext cx="9217024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Результаты учащихся  по математике и их отношение к изучению математики</a:t>
            </a:r>
            <a:endParaRPr lang="ru-RU" sz="1800" b="1" cap="all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856" y="3237645"/>
            <a:ext cx="4608512" cy="322487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449" y="3236235"/>
            <a:ext cx="4608512" cy="3226279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" name="Рисунок 52" descr="IEA Home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6" y="125811"/>
            <a:ext cx="1440160" cy="5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999073" y="125882"/>
            <a:ext cx="774000" cy="648000"/>
            <a:chOff x="179784" y="5526412"/>
            <a:chExt cx="774000" cy="648000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79784" y="5526412"/>
              <a:ext cx="774000" cy="648000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9622" y="5578441"/>
              <a:ext cx="689581" cy="145682"/>
              <a:chOff x="8887" y="336"/>
              <a:chExt cx="727" cy="154"/>
            </a:xfrm>
          </p:grpSpPr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18674" y="5886832"/>
              <a:ext cx="687684" cy="240280"/>
              <a:chOff x="8886" y="662"/>
              <a:chExt cx="725" cy="254"/>
            </a:xfrm>
          </p:grpSpPr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208240" y="5793180"/>
              <a:ext cx="704757" cy="18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4 класс</a:t>
            </a:r>
            <a:endParaRPr lang="en-US" b="1" dirty="0"/>
          </a:p>
        </p:txBody>
      </p:sp>
      <p:sp>
        <p:nvSpPr>
          <p:cNvPr id="60" name="Rectangle 23"/>
          <p:cNvSpPr/>
          <p:nvPr/>
        </p:nvSpPr>
        <p:spPr>
          <a:xfrm>
            <a:off x="1150793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5" y="286910"/>
            <a:ext cx="11521279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800" dirty="0" smtClean="0"/>
              <a:t>Региональные мониторинги</a:t>
            </a:r>
            <a:br>
              <a:rPr lang="ru-RU" sz="3800" dirty="0" smtClean="0"/>
            </a:br>
            <a:r>
              <a:rPr lang="ru-RU" sz="3800" dirty="0" smtClean="0"/>
              <a:t>Динамика результатов учащихся за 4 года обучения в начальной школе (2011-2014 годы)</a:t>
            </a:r>
            <a:endParaRPr lang="ru-RU" sz="38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179785" y="1349946"/>
          <a:ext cx="1148504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мониторинги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489" y="1205930"/>
            <a:ext cx="5112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826" y="989907"/>
            <a:ext cx="60486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Результаты:  </a:t>
            </a:r>
            <a:r>
              <a:rPr lang="ru-RU" sz="2400" dirty="0" smtClean="0"/>
              <a:t>Значительным фактором, влияющим на преподавание математики в 8 классе, по мнению учителей</a:t>
            </a:r>
            <a:r>
              <a:rPr lang="en-US" sz="2400" dirty="0" smtClean="0"/>
              <a:t>, </a:t>
            </a:r>
            <a:r>
              <a:rPr lang="ru-RU" sz="2400" dirty="0" smtClean="0"/>
              <a:t>является наличие в классе учащихся, у которых отсутствуют первоначальные знания и умения, необходимые для обучения, а также </a:t>
            </a:r>
            <a:r>
              <a:rPr lang="ru-RU" sz="2400" dirty="0" smtClean="0">
                <a:solidFill>
                  <a:srgbClr val="FF0000"/>
                </a:solidFill>
              </a:rPr>
              <a:t>учащихся, которым неинтересно учиться…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833" y="4590307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Пятая часть учащихся (19%) не согласилась с высказыванием о том, что их учителя дают им интересные задания. </a:t>
            </a:r>
            <a:r>
              <a:rPr lang="ru-RU" sz="2000" dirty="0" smtClean="0"/>
              <a:t>(</a:t>
            </a:r>
            <a:r>
              <a:rPr lang="ru-RU" sz="2000" i="1" dirty="0" smtClean="0"/>
              <a:t>Учителя не так часто используют подходы, которые значительно развивают познавательную активность учащихся, а именно, просят учащихся выполнить сложные, но интересные задания, требующие привлечения дополнительных материалов; просят учащихся выполнить поисковые и исследовательские задания; предлагают учащимся обсудить проблему или поработать над заданием в парах или группах).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3" y="3337920"/>
            <a:ext cx="10516714" cy="37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817" y="285374"/>
            <a:ext cx="11089231" cy="848548"/>
          </a:xfrm>
          <a:prstGeom prst="rect">
            <a:avLst/>
          </a:prstGeom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b="1" dirty="0" smtClean="0"/>
              <a:t>Изменение индекса удовлетворенности изучением</a:t>
            </a:r>
          </a:p>
          <a:p>
            <a:pPr algn="ctr"/>
            <a:r>
              <a:rPr lang="ru-RU" sz="2400" b="1" dirty="0" smtClean="0"/>
              <a:t> естественнонаучных предметов  за период с 2006 по 2015 годы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30617"/>
              </p:ext>
            </p:extLst>
          </p:nvPr>
        </p:nvGraphicFramePr>
        <p:xfrm>
          <a:off x="2291569" y="1094769"/>
          <a:ext cx="7484831" cy="248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8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9863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PISA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en-US" sz="2200" dirty="0" smtClean="0"/>
                        <a:t>2015</a:t>
                      </a:r>
                      <a:r>
                        <a:rPr lang="ru-RU" sz="2200" dirty="0" smtClean="0"/>
                        <a:t> – </a:t>
                      </a:r>
                      <a:r>
                        <a:rPr lang="en-US" sz="2200" dirty="0" smtClean="0"/>
                        <a:t>PISA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en-US" sz="2200" dirty="0" smtClean="0"/>
                        <a:t>2006</a:t>
                      </a:r>
                      <a:endParaRPr lang="ru-RU" sz="2200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Россия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-0,12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США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0,26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Эстония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0,14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20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Среднее по странам ОЭСР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0,01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SA_WebBanner6-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27252" y="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90965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 Повышение эффективности 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с одаренными и успешными учащимися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1.</a:t>
            </a:r>
            <a:r>
              <a:rPr lang="ru-RU" b="1" dirty="0" smtClean="0"/>
              <a:t> </a:t>
            </a:r>
            <a:r>
              <a:rPr lang="ru-RU" i="1" dirty="0" smtClean="0"/>
              <a:t>Процент российских учащихся</a:t>
            </a:r>
            <a:r>
              <a:rPr lang="en-US" i="1" dirty="0" smtClean="0"/>
              <a:t>,</a:t>
            </a:r>
            <a:r>
              <a:rPr lang="ru-RU" i="1" dirty="0" smtClean="0"/>
              <a:t> демонстрирующих высокие результаты по функциональной грамотности </a:t>
            </a:r>
            <a:r>
              <a:rPr lang="en-US" i="1" dirty="0" smtClean="0"/>
              <a:t>(5-6 </a:t>
            </a:r>
            <a:r>
              <a:rPr lang="ru-RU" i="1" dirty="0" smtClean="0"/>
              <a:t>уровни </a:t>
            </a:r>
            <a:r>
              <a:rPr lang="en-US" i="1" dirty="0" smtClean="0"/>
              <a:t>PISA)</a:t>
            </a:r>
            <a:r>
              <a:rPr lang="ru-RU" i="1" dirty="0" smtClean="0"/>
              <a:t>, значительно ниже</a:t>
            </a:r>
            <a:r>
              <a:rPr lang="en-US" i="1" dirty="0" smtClean="0"/>
              <a:t>,</a:t>
            </a:r>
            <a:r>
              <a:rPr lang="ru-RU" i="1" dirty="0" smtClean="0"/>
              <a:t> чем в 10 лидирующих странах и в среднем по странам ОЭСР</a:t>
            </a:r>
            <a:r>
              <a:rPr lang="en-US" i="1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2. Результаты российских учащихся </a:t>
            </a:r>
            <a:r>
              <a:rPr lang="en-US" i="1" dirty="0" smtClean="0"/>
              <a:t>8 </a:t>
            </a:r>
            <a:r>
              <a:rPr lang="ru-RU" i="1" dirty="0" smtClean="0"/>
              <a:t>и 11 классов</a:t>
            </a:r>
            <a:r>
              <a:rPr lang="en-US" i="1" dirty="0" smtClean="0"/>
              <a:t>,</a:t>
            </a:r>
            <a:r>
              <a:rPr lang="ru-RU" i="1" dirty="0" smtClean="0"/>
              <a:t> демонстрирующих высокие результаты (95-й </a:t>
            </a:r>
            <a:r>
              <a:rPr lang="ru-RU" i="1" dirty="0" err="1" smtClean="0"/>
              <a:t>процентиль</a:t>
            </a:r>
            <a:r>
              <a:rPr lang="ru-RU" i="1" dirty="0" smtClean="0"/>
              <a:t> </a:t>
            </a:r>
            <a:r>
              <a:rPr lang="en-US" i="1" dirty="0" smtClean="0"/>
              <a:t>TIMSS</a:t>
            </a:r>
            <a:r>
              <a:rPr lang="ru-RU" i="1" dirty="0" smtClean="0"/>
              <a:t>) по математике и естествознанию (физике), в 2015 году ниже, чем в 1995 году.</a:t>
            </a:r>
            <a:endParaRPr lang="en-US" i="1" dirty="0" smtClean="0"/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2012-2015, TIMSS 1995-2015</a:t>
            </a:r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-198014" y="563864"/>
          <a:ext cx="12276878" cy="675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Title 3"/>
          <p:cNvSpPr>
            <a:spLocks noGrp="1"/>
          </p:cNvSpPr>
          <p:nvPr>
            <p:ph type="title"/>
          </p:nvPr>
        </p:nvSpPr>
        <p:spPr>
          <a:xfrm>
            <a:off x="1074640" y="-18206"/>
            <a:ext cx="8514609" cy="648444"/>
          </a:xfrm>
        </p:spPr>
        <p:txBody>
          <a:bodyPr/>
          <a:lstStyle/>
          <a:p>
            <a:r>
              <a:rPr lang="ru-RU" sz="2400" dirty="0" smtClean="0"/>
              <a:t>Процент успешных учащихся по математике</a:t>
            </a:r>
            <a:br>
              <a:rPr lang="ru-RU" sz="2400" dirty="0" smtClean="0"/>
            </a:br>
            <a:r>
              <a:rPr lang="ru-RU" sz="2400" dirty="0" smtClean="0"/>
              <a:t> (5-6 уровни)</a:t>
            </a:r>
            <a:endParaRPr lang="en-GB" sz="2400" dirty="0" smtClean="0"/>
          </a:p>
        </p:txBody>
      </p:sp>
      <p:sp>
        <p:nvSpPr>
          <p:cNvPr id="13" name="Rectangle 12"/>
          <p:cNvSpPr/>
          <p:nvPr/>
        </p:nvSpPr>
        <p:spPr bwMode="auto">
          <a:xfrm flipH="1">
            <a:off x="4752340" y="786129"/>
            <a:ext cx="187702" cy="433050"/>
          </a:xfrm>
          <a:prstGeom prst="rect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>
            <a:spAutoFit/>
          </a:bodyPr>
          <a:lstStyle/>
          <a:p>
            <a:pPr latinLnBrk="1"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918" y="103636"/>
            <a:ext cx="561362" cy="451350"/>
          </a:xfrm>
          <a:prstGeom prst="rect">
            <a:avLst/>
          </a:prstGeom>
        </p:spPr>
      </p:pic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10127600" y="170853"/>
            <a:ext cx="1309782" cy="3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latinLnBrk="1"/>
            <a:r>
              <a:rPr lang="en-GB" sz="1300" dirty="0">
                <a:solidFill>
                  <a:srgbClr val="FFFFFF"/>
                </a:solidFill>
                <a:cs typeface="Arial" charset="0"/>
              </a:rPr>
              <a:t>Tab I.2.1a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889628" y="4104598"/>
            <a:ext cx="1856383" cy="4477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/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Россия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430925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Вклад стран в глобальную выборку учащихся с наивысшими достижениями в естественнонаучной грамотности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7" r="3044"/>
          <a:stretch>
            <a:fillRect/>
          </a:stretch>
        </p:blipFill>
        <p:spPr bwMode="auto">
          <a:xfrm>
            <a:off x="1979986" y="1671638"/>
            <a:ext cx="7776863" cy="52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462514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9475" y="6498578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622199"/>
            <a:ext cx="11163467" cy="5265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</a:t>
            </a:r>
            <a:r>
              <a:rPr lang="ru-RU" sz="2600" dirty="0"/>
              <a:t>Математика, 4 класс   	                   </a:t>
            </a:r>
            <a:r>
              <a:rPr lang="ru-RU" sz="2600" dirty="0" smtClean="0"/>
              <a:t>Естествознание</a:t>
            </a:r>
            <a:r>
              <a:rPr lang="ru-RU" sz="2600" dirty="0"/>
              <a:t>, 4 класс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239" y="3769265"/>
            <a:ext cx="11880850" cy="677025"/>
          </a:xfrm>
          <a:prstGeom prst="rect">
            <a:avLst/>
          </a:prstGeom>
        </p:spPr>
        <p:txBody>
          <a:bodyPr lIns="108814" tIns="54407" rIns="108814" bIns="54407" anchor="ctr"/>
          <a:lstStyle/>
          <a:p>
            <a:pPr algn="ctr">
              <a:spcBef>
                <a:spcPct val="0"/>
              </a:spcBef>
              <a:defRPr/>
            </a:pPr>
            <a:r>
              <a:rPr lang="ru-RU" sz="2300" b="1" dirty="0" smtClean="0">
                <a:latin typeface="+mj-lt"/>
                <a:ea typeface="+mj-ea"/>
                <a:cs typeface="+mj-cs"/>
              </a:rPr>
              <a:t>Математика</a:t>
            </a:r>
            <a:r>
              <a:rPr lang="ru-RU" sz="2300" b="1" dirty="0">
                <a:latin typeface="+mj-lt"/>
                <a:ea typeface="+mj-ea"/>
                <a:cs typeface="+mj-cs"/>
              </a:rPr>
              <a:t>, 8 класс	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                 </a:t>
            </a:r>
            <a:r>
              <a:rPr lang="ru-RU" sz="2300" b="1" dirty="0">
                <a:latin typeface="+mj-lt"/>
                <a:ea typeface="+mj-ea"/>
                <a:cs typeface="+mj-cs"/>
              </a:rPr>
              <a:t>	Естествознание, 8 класс</a:t>
            </a:r>
          </a:p>
          <a:p>
            <a:pPr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7021" y="155400"/>
            <a:ext cx="11583829" cy="643468"/>
          </a:xfrm>
          <a:prstGeom prst="rect">
            <a:avLst/>
          </a:prstGeom>
        </p:spPr>
        <p:txBody>
          <a:bodyPr lIns="108814" tIns="54407" rIns="108814" bIns="54407" anchor="ctr">
            <a:normAutofit fontScale="25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13300" dirty="0">
                <a:latin typeface="+mj-lt"/>
                <a:ea typeface="+mj-ea"/>
                <a:cs typeface="+mj-cs"/>
              </a:rPr>
              <a:t> В   каких группах учащихся произошли основные изменения?</a:t>
            </a:r>
          </a:p>
          <a:p>
            <a:pPr>
              <a:defRPr/>
            </a:pPr>
            <a:endParaRPr lang="ru-RU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29" y="4104289"/>
            <a:ext cx="5684496" cy="27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2" y="1154494"/>
            <a:ext cx="5145822" cy="26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546" y="1148774"/>
            <a:ext cx="5247998" cy="262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986" y="4104290"/>
            <a:ext cx="5613010" cy="27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</a:t>
            </a:r>
            <a:br>
              <a:rPr lang="ru-RU" dirty="0" smtClean="0"/>
            </a:br>
            <a:r>
              <a:rPr lang="ru-RU" dirty="0" smtClean="0"/>
              <a:t>11 классов за двадцать лет (1995-2015 годы)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01" y="1701568"/>
            <a:ext cx="5520063" cy="45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09986"/>
            <a:ext cx="552006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0"/>
            <a:ext cx="10692765" cy="10619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Содержательная и </a:t>
            </a:r>
            <a:r>
              <a:rPr lang="ru-RU" dirty="0" err="1" smtClean="0"/>
              <a:t>критериальная</a:t>
            </a:r>
            <a:r>
              <a:rPr lang="ru-RU" dirty="0" smtClean="0"/>
              <a:t> база оценки качества образования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473" y="1061914"/>
            <a:ext cx="5040560" cy="3312368"/>
          </a:xfr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401" y="4734322"/>
            <a:ext cx="5345430" cy="21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26" y="1061914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02" y="495034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оценку качества образования система образования настраивается на новые результаты</a:t>
            </a:r>
            <a:r>
              <a:rPr lang="en-US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2593" y="4374282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ОЭСР 2030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3" y="183437"/>
            <a:ext cx="11069907" cy="1670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300" dirty="0" smtClean="0">
                <a:latin typeface="Arial Black" pitchFamily="34" charset="0"/>
              </a:rPr>
              <a:t>Распределение российских учащихся</a:t>
            </a:r>
            <a:r>
              <a:rPr lang="en-US" sz="3300" dirty="0" smtClean="0">
                <a:latin typeface="Arial Black" pitchFamily="34" charset="0"/>
              </a:rPr>
              <a:t>,</a:t>
            </a:r>
            <a:r>
              <a:rPr lang="ru-RU" sz="3300" dirty="0" smtClean="0">
                <a:latin typeface="Arial Black" pitchFamily="34" charset="0"/>
              </a:rPr>
              <a:t> изучавших профильные курсы математики, по уровням математической подготовки </a:t>
            </a:r>
            <a:r>
              <a:rPr lang="en-US" sz="3300" dirty="0" smtClean="0">
                <a:latin typeface="Arial Black" pitchFamily="34" charset="0"/>
              </a:rPr>
              <a:t>TIMSS</a:t>
            </a:r>
            <a:r>
              <a:rPr lang="ru-RU" sz="3300" dirty="0" smtClean="0">
                <a:latin typeface="Arial Black" pitchFamily="34" charset="0"/>
              </a:rPr>
              <a:t/>
            </a:r>
            <a:br>
              <a:rPr lang="ru-RU" sz="3300" dirty="0" smtClean="0">
                <a:latin typeface="Arial Black" pitchFamily="34" charset="0"/>
              </a:rPr>
            </a:br>
            <a:endParaRPr lang="ru-RU" sz="3300" dirty="0">
              <a:latin typeface="Arial Black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595412" y="1799239"/>
            <a:ext cx="415476" cy="4942406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688973" y="2401039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88973" y="330374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88973" y="435689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65950" y="5331324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41000" y="5195892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41001" y="4206441"/>
            <a:ext cx="168408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41000" y="31532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1000" y="22505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660" y="2502075"/>
            <a:ext cx="48691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993" y="2502074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3" y="183437"/>
            <a:ext cx="11069907" cy="1670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300" dirty="0" smtClean="0">
                <a:latin typeface="Arial Black" pitchFamily="34" charset="0"/>
              </a:rPr>
              <a:t>Распределение российских учащихся</a:t>
            </a:r>
            <a:r>
              <a:rPr lang="en-US" sz="3300" dirty="0" smtClean="0">
                <a:latin typeface="Arial Black" pitchFamily="34" charset="0"/>
              </a:rPr>
              <a:t>,</a:t>
            </a:r>
            <a:r>
              <a:rPr lang="ru-RU" sz="3300" dirty="0" smtClean="0">
                <a:latin typeface="Arial Black" pitchFamily="34" charset="0"/>
              </a:rPr>
              <a:t> изучавших профильные курсы физики по уровням подготовки </a:t>
            </a:r>
            <a:r>
              <a:rPr lang="en-US" sz="3300" dirty="0" smtClean="0">
                <a:latin typeface="Arial Black" pitchFamily="34" charset="0"/>
              </a:rPr>
              <a:t>TIMSS</a:t>
            </a:r>
            <a:r>
              <a:rPr lang="ru-RU" sz="3300" dirty="0" smtClean="0">
                <a:latin typeface="Arial Black" pitchFamily="34" charset="0"/>
              </a:rPr>
              <a:t/>
            </a:r>
            <a:br>
              <a:rPr lang="ru-RU" sz="3300" dirty="0" smtClean="0">
                <a:latin typeface="Arial Black" pitchFamily="34" charset="0"/>
              </a:rPr>
            </a:br>
            <a:endParaRPr lang="ru-RU" sz="3300" dirty="0">
              <a:latin typeface="Arial Black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595412" y="1799239"/>
            <a:ext cx="415476" cy="4942406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688973" y="2401039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88973" y="330374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88973" y="435689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65950" y="5331324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41000" y="5195892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41001" y="4206441"/>
            <a:ext cx="168408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41000" y="31532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1000" y="22505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45" y="2862114"/>
            <a:ext cx="6768752" cy="33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ru-RU" dirty="0" smtClean="0"/>
              <a:t>. Повышение эффективности </a:t>
            </a:r>
            <a:br>
              <a:rPr lang="ru-RU" dirty="0" smtClean="0"/>
            </a:br>
            <a:r>
              <a:rPr lang="ru-RU" dirty="0" smtClean="0"/>
              <a:t>инвестиций в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i="1" dirty="0" smtClean="0"/>
              <a:t>Расходы на образование в России достигли той границы, после которой связь между расходами и результатами перестает быть линейной. Дальнейший рост результатов связан с ростом эффективности использования средств. Большую отдачу дают вложения в подготовку педагогов и повышение их квалификации.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534" y="53802"/>
            <a:ext cx="8281347" cy="8640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2200" dirty="0" smtClean="0"/>
              <a:t> Связь между затратами на одного обучающегося за 10 лет </a:t>
            </a:r>
            <a:br>
              <a:rPr lang="ru-RU" sz="2200" dirty="0" smtClean="0"/>
            </a:br>
            <a:r>
              <a:rPr lang="ru-RU" sz="2200" dirty="0" smtClean="0"/>
              <a:t>(с 6 до 15 лет) и результатами по естественнонаучной грамотности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01" y="1349946"/>
            <a:ext cx="2016225" cy="57606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стран, чьи затраты на образование одного ребёнка в течение 10 лет (с 6 до 15 лет) составляют меньше 50 000 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(например, для таких стран, как Болгария, Мексика, Турция), справедлива линейная зависимость, при которой рост инвестиций в образование сопровождается приростом в образовательных результатах в соответствии с линейным законом.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033" y="845890"/>
            <a:ext cx="6768752" cy="45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40025" y="5342324"/>
            <a:ext cx="403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 Narrow" pitchFamily="34" charset="0"/>
              </a:rPr>
              <a:t>Source: 1OECD, PISA 2015 Database, Tables I.2.3 and II.6.58. 2 </a:t>
            </a:r>
            <a:r>
              <a:rPr lang="ru-RU" sz="1000" b="1" dirty="0" smtClean="0">
                <a:latin typeface="Arial Narrow" pitchFamily="34" charset="0"/>
              </a:rPr>
              <a:t/>
            </a:r>
            <a:br>
              <a:rPr lang="ru-RU" sz="1000" b="1" dirty="0" smtClean="0">
                <a:latin typeface="Arial Narrow" pitchFamily="34" charset="0"/>
              </a:rPr>
            </a:br>
            <a:r>
              <a:rPr lang="en-US" sz="1000" b="1" dirty="0" smtClean="0">
                <a:latin typeface="Arial Narrow" pitchFamily="34" charset="0"/>
              </a:rPr>
              <a:t>http://dx.doi.org/10.1787/888933436215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324801" y="1133922"/>
            <a:ext cx="2304256" cy="5688632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/>
          <a:p>
            <a:pPr marR="0" lvl="0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стран, чьи затраты на образование одного ребёнка в течение 10 лет (с 6 до 15 лет) составляют больше 50 000 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USD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(например, для таких стран, как Швеция, Франция, Португалия, Польша и др.), зависимость между объемом затрат и результатами носит более сложный характер. В этих странах для получения более высоких результатов нужно наращивать не только объем инвестиций в образование, но и повышать эффективность их использования. Например, вкладывать в такие направления, которые дают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бóльший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эффект.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913" y="5526410"/>
            <a:ext cx="7704856" cy="1008112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/>
          <a:p>
            <a:pPr marL="391009" marR="0" lvl="0" indent="-391009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России одним из направлений повышения эффективности инвестиций является повышение качества и эффективности как системы подготовки учителей, так и системы повышения их квалификации.</a:t>
            </a:r>
          </a:p>
          <a:p>
            <a:pPr marR="0" lvl="0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России этот вывод имеет особое значение, учитывая тот факт, что, как показывает диаграмма, страна практически полностью исчерпала возможности линейного роста.</a:t>
            </a: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9" name="Овал 2"/>
          <p:cNvSpPr>
            <a:spLocks noChangeArrowheads="1"/>
          </p:cNvSpPr>
          <p:nvPr/>
        </p:nvSpPr>
        <p:spPr bwMode="auto">
          <a:xfrm>
            <a:off x="4140225" y="2718097"/>
            <a:ext cx="648072" cy="28803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ru-RU" dirty="0" smtClean="0"/>
              <a:t>. Улучшение образовательной </a:t>
            </a:r>
            <a:br>
              <a:rPr lang="ru-RU" dirty="0" smtClean="0"/>
            </a:br>
            <a:r>
              <a:rPr lang="ru-RU" dirty="0" smtClean="0"/>
              <a:t>среды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349947"/>
            <a:ext cx="11521280" cy="5049912"/>
          </a:xfrm>
        </p:spPr>
        <p:txBody>
          <a:bodyPr>
            <a:normAutofit fontScale="55000" lnSpcReduction="20000"/>
          </a:bodyPr>
          <a:lstStyle/>
          <a:p>
            <a:pPr marL="85725" indent="-85725">
              <a:lnSpc>
                <a:spcPct val="12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500" i="1" dirty="0" smtClean="0"/>
              <a:t>1. По значению индекса факторов, связанных с поведением учащихся</a:t>
            </a:r>
            <a:r>
              <a:rPr lang="en-US" sz="4500" i="1" dirty="0" smtClean="0"/>
              <a:t>, </a:t>
            </a:r>
            <a:r>
              <a:rPr lang="ru-RU" sz="4500" i="1" dirty="0" smtClean="0"/>
              <a:t>негативно влияющих на естественнонаучную грамотность, Россия находится в зоне риска.</a:t>
            </a:r>
          </a:p>
          <a:p>
            <a:pPr>
              <a:lnSpc>
                <a:spcPct val="80000"/>
              </a:lnSpc>
              <a:buNone/>
            </a:pPr>
            <a:endParaRPr lang="ru-RU" sz="4500" b="1" i="1" dirty="0" smtClean="0"/>
          </a:p>
          <a:p>
            <a:pPr>
              <a:buNone/>
            </a:pPr>
            <a:r>
              <a:rPr lang="ru-RU" sz="4500" i="1" dirty="0" smtClean="0"/>
              <a:t>2. По сравнению с 2012 годом в России:</a:t>
            </a:r>
          </a:p>
          <a:p>
            <a:pPr lvl="1">
              <a:buNone/>
            </a:pPr>
            <a:r>
              <a:rPr lang="ru-RU" sz="4500" i="1" dirty="0" smtClean="0"/>
              <a:t> возросло количество пропусков занятий и опозданий как среди учащихся, так и среди учителей,</a:t>
            </a:r>
          </a:p>
          <a:p>
            <a:pPr lvl="1">
              <a:buNone/>
            </a:pPr>
            <a:r>
              <a:rPr lang="ru-RU" sz="4500" i="1" dirty="0" smtClean="0"/>
              <a:t> ухудшилась дисциплина на уроках,</a:t>
            </a:r>
          </a:p>
          <a:p>
            <a:pPr lvl="1">
              <a:buNone/>
            </a:pPr>
            <a:r>
              <a:rPr lang="ru-RU" sz="4500" i="1" dirty="0" smtClean="0"/>
              <a:t> возросло количество случаев, когда учителя приходят на занятия неподготовленными.</a:t>
            </a:r>
          </a:p>
          <a:p>
            <a:pPr>
              <a:lnSpc>
                <a:spcPct val="80000"/>
              </a:lnSpc>
            </a:pPr>
            <a:endParaRPr lang="ru-RU" sz="4500" b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dirty="0" smtClean="0"/>
              <a:t>по результатам исследования  </a:t>
            </a:r>
            <a:r>
              <a:rPr lang="en-US" dirty="0" smtClean="0"/>
              <a:t>PISA 2015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534" y="447752"/>
            <a:ext cx="9003520" cy="74629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>Образовательная среда </a:t>
            </a:r>
            <a:r>
              <a:rPr lang="ru-RU" sz="3800" i="1" dirty="0" smtClean="0"/>
              <a:t>в школах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18" y="1194048"/>
            <a:ext cx="10247233" cy="5998535"/>
          </a:xfrm>
        </p:spPr>
        <p:txBody>
          <a:bodyPr/>
          <a:lstStyle/>
          <a:p>
            <a:pPr indent="15114">
              <a:lnSpc>
                <a:spcPct val="80000"/>
              </a:lnSpc>
              <a:buNone/>
            </a:pPr>
            <a:r>
              <a:rPr lang="ru-RU" sz="2900" dirty="0" smtClean="0"/>
              <a:t>Некоторые данные</a:t>
            </a:r>
            <a:r>
              <a:rPr lang="en-US" sz="2900" dirty="0" smtClean="0"/>
              <a:t> </a:t>
            </a:r>
            <a:r>
              <a:rPr lang="ru-RU" sz="2900" dirty="0" smtClean="0"/>
              <a:t>по результатам </a:t>
            </a:r>
            <a:r>
              <a:rPr lang="en-US" sz="2900" u="sng" dirty="0" smtClean="0"/>
              <a:t>PISA-2012</a:t>
            </a:r>
            <a:endParaRPr lang="ru-RU" sz="2900" u="sng" dirty="0" smtClean="0"/>
          </a:p>
          <a:p>
            <a:pPr indent="15114">
              <a:lnSpc>
                <a:spcPct val="80000"/>
              </a:lnSpc>
              <a:buNone/>
            </a:pPr>
            <a:r>
              <a:rPr lang="ru-RU" sz="2900" i="1" u="sng" dirty="0" smtClean="0">
                <a:latin typeface="Arial Narrow" pitchFamily="34" charset="0"/>
              </a:rPr>
              <a:t>По ответам директоров школ</a:t>
            </a:r>
            <a:endParaRPr lang="en-US" sz="2900" i="1" u="sng" dirty="0" smtClean="0">
              <a:latin typeface="Arial Narrow" pitchFamily="34" charset="0"/>
            </a:endParaRP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второй директор школы отметил наличие проблем в поведении учащихся.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третий  учащийся посещает школу, в которой директор отметил, что учащиеся не уважают учителей.</a:t>
            </a:r>
          </a:p>
          <a:p>
            <a:pPr indent="15114">
              <a:lnSpc>
                <a:spcPct val="80000"/>
              </a:lnSpc>
              <a:buNone/>
            </a:pPr>
            <a:r>
              <a:rPr lang="ru-RU" sz="2900" i="1" u="sng" dirty="0" smtClean="0">
                <a:latin typeface="Arial Narrow" pitchFamily="34" charset="0"/>
              </a:rPr>
              <a:t>По ответам учащихся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80% учащихся 15-летнего возраста посещают школы, в которых есть проблемы взаимодействия между учителями и учащимися.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второй учащийся посещает школу, в которой не требуется от учащихся демонстрировать высокие достижения.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 Каждый третий учащийся не согласился с утверждением, что большинство их учителей интересуются жизнью учащихся.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endParaRPr lang="ru-RU" sz="2900" dirty="0" smtClean="0">
              <a:latin typeface="Arial Narrow" pitchFamily="34" charset="0"/>
            </a:endParaRP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endParaRPr lang="ru-RU" sz="2500" dirty="0" smtClean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03" y="666319"/>
            <a:ext cx="11463045" cy="971659"/>
          </a:xfrm>
          <a:prstGeom prst="rect">
            <a:avLst/>
          </a:prstGeom>
          <a:noFill/>
        </p:spPr>
        <p:txBody>
          <a:bodyPr wrap="square" lIns="108823" tIns="54411" rIns="108823" bIns="54411" rtlCol="0">
            <a:spAutoFit/>
          </a:bodyPr>
          <a:lstStyle/>
          <a:p>
            <a:pPr algn="ctr"/>
            <a:r>
              <a:rPr lang="ru-RU" sz="2800" b="1" dirty="0" smtClean="0"/>
              <a:t>Индекс факторов</a:t>
            </a:r>
            <a:r>
              <a:rPr lang="en-US" sz="2800" b="1" dirty="0" smtClean="0"/>
              <a:t>, </a:t>
            </a:r>
            <a:r>
              <a:rPr lang="ru-RU" sz="2800" b="1" dirty="0" smtClean="0"/>
              <a:t> связанных с поведением учащихся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негативно влияющих на естественнонаучную грамотность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01" y="1781994"/>
            <a:ext cx="11083123" cy="37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90965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dirty="0" smtClean="0">
                <a:solidFill>
                  <a:srgbClr val="002060"/>
                </a:solidFill>
              </a:rPr>
              <a:t>Обеспечение преемственности начального и основного общего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2070026"/>
            <a:ext cx="11521280" cy="43298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0400" i="1" dirty="0" smtClean="0"/>
              <a:t>1</a:t>
            </a:r>
            <a:r>
              <a:rPr lang="en-US" sz="10400" i="1" dirty="0" smtClean="0"/>
              <a:t>. </a:t>
            </a:r>
            <a:r>
              <a:rPr lang="ru-RU" sz="10400" i="1" dirty="0" smtClean="0"/>
              <a:t>При переходе из начальной в основную школу  снижаются результаты учащихся по математике и естественнонаучным предметам</a:t>
            </a:r>
            <a:r>
              <a:rPr lang="en-US" sz="10400" i="1" dirty="0" smtClean="0"/>
              <a:t>. </a:t>
            </a:r>
            <a:r>
              <a:rPr lang="ru-RU" sz="10400" i="1" dirty="0" smtClean="0"/>
              <a:t>Самое большое снижение наблюдается по читательской грамотности - способности читать и понимать тексты</a:t>
            </a:r>
            <a:r>
              <a:rPr lang="en-US" sz="10400" i="1" dirty="0" smtClean="0"/>
              <a:t>,</a:t>
            </a:r>
            <a:r>
              <a:rPr lang="ru-RU" sz="10400" i="1" dirty="0" smtClean="0"/>
              <a:t>  использовать информацию из текста для решения широкого круга задач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ru-RU" sz="10400" i="1" dirty="0" smtClean="0"/>
              <a:t>2. Изменяется познавательный профиль учащихся: наиболее высокие результаты демонстрируются при воспроизведении знаний и умений</a:t>
            </a:r>
            <a:r>
              <a:rPr lang="en-US" sz="10400" i="1" dirty="0" smtClean="0"/>
              <a:t>, </a:t>
            </a:r>
            <a:r>
              <a:rPr lang="ru-RU" sz="10400" i="1" dirty="0" smtClean="0"/>
              <a:t> более низкие при решении задач с незнакомым контекстом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en-US" sz="10400" i="1" dirty="0" smtClean="0"/>
              <a:t>3. </a:t>
            </a:r>
            <a:r>
              <a:rPr lang="ru-RU" sz="10400" i="1" dirty="0" smtClean="0"/>
              <a:t>Снижается интерес к обучению математике и естественнонаучным предметам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en-US" sz="10400" i="1" dirty="0" smtClean="0"/>
              <a:t>4. </a:t>
            </a:r>
            <a:r>
              <a:rPr lang="ru-RU" sz="10400" i="1" dirty="0" smtClean="0"/>
              <a:t>Уменьшается уровень вовлеченности учащихся в учебный процесс</a:t>
            </a:r>
            <a:r>
              <a:rPr lang="en-US" sz="10400" i="1" dirty="0" smtClean="0"/>
              <a:t>.</a:t>
            </a:r>
            <a:endParaRPr lang="ru-RU" sz="10400" i="1" dirty="0" smtClean="0"/>
          </a:p>
          <a:p>
            <a:pPr marL="0" indent="0" algn="just">
              <a:buNone/>
            </a:pPr>
            <a:r>
              <a:rPr lang="ru-RU" sz="10400" i="1" dirty="0" smtClean="0"/>
              <a:t> </a:t>
            </a:r>
            <a:endParaRPr lang="en-US" sz="10400" i="1" dirty="0" smtClean="0"/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8000" dirty="0" smtClean="0"/>
              <a:t>по результатам исследования  </a:t>
            </a:r>
            <a:r>
              <a:rPr lang="en-US" sz="8000" dirty="0" smtClean="0"/>
              <a:t>PISA 2012-2015, TIMSS 1995-2015.</a:t>
            </a:r>
          </a:p>
          <a:p>
            <a:pPr algn="just">
              <a:buNone/>
            </a:pPr>
            <a:endParaRPr lang="ru-RU" sz="8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443" y="492710"/>
            <a:ext cx="8733706" cy="1722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dirty="0" smtClean="0"/>
              <a:t>Сравнение результатов двух исследований читательской грамотности российских учащихся (</a:t>
            </a:r>
            <a:r>
              <a:rPr lang="en-US" sz="3800" dirty="0" smtClean="0"/>
              <a:t>PIRLS </a:t>
            </a:r>
            <a:r>
              <a:rPr lang="ru-RU" sz="3800" dirty="0" smtClean="0"/>
              <a:t>и </a:t>
            </a:r>
            <a:r>
              <a:rPr lang="en-US" sz="3800" dirty="0" smtClean="0"/>
              <a:t>PISA)</a:t>
            </a:r>
            <a:endParaRPr lang="ru-RU" sz="3800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3600" y="2917167"/>
          <a:ext cx="10993912" cy="368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5" imgW="8763160" imgH="3648172" progId="Excel.Sheet.8">
                  <p:embed/>
                </p:oleObj>
              </mc:Choice>
              <mc:Fallback>
                <p:oleObj name="Chart" r:id="rId5" imgW="8763160" imgH="364817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00" y="2917167"/>
                        <a:ext cx="10993912" cy="368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книг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1277" y="447775"/>
            <a:ext cx="2339042" cy="18806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7685439" cy="119406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800" dirty="0" smtClean="0"/>
              <a:t>Результаты анализа учебников биологии, физики и химии</a:t>
            </a:r>
            <a:endParaRPr lang="ru-RU" sz="3800" dirty="0"/>
          </a:p>
        </p:txBody>
      </p:sp>
      <p:pic>
        <p:nvPicPr>
          <p:cNvPr id="3788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02" y="17015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744" y="17015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02" y="41087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744" y="41087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5019" y="0"/>
            <a:ext cx="3155831" cy="17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4" y="286910"/>
            <a:ext cx="11449272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российских учащихся  по отдельным областям содержания образования (2015-2016 годы)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3" y="1405264"/>
            <a:ext cx="11333886" cy="49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4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309" y="197818"/>
            <a:ext cx="10692765" cy="79208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dirty="0" smtClean="0"/>
              <a:t>Вовлеченность в учебный процесс.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4 класс и 8 </a:t>
            </a:r>
            <a:r>
              <a:rPr lang="ru-RU" sz="3600" dirty="0" smtClean="0"/>
              <a:t>класс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923" y="6462514"/>
            <a:ext cx="5332941" cy="576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spc="-36" dirty="0" smtClean="0"/>
              <a:t>По сравнению с 2011 годом значительно (на 21% по математике и на 11% по естествознанию) выросло число российских учащихся 4 классов, которые чувствуют себя полноправными участниками учебного процесса.</a:t>
            </a:r>
            <a:endParaRPr lang="ru-RU" sz="1200" spc="-36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866" y="1077015"/>
            <a:ext cx="10153128" cy="19389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Насколько </a:t>
            </a: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 согласны или не согласны со следующими высказываниями об </a:t>
            </a:r>
            <a:r>
              <a:rPr lang="ru-RU" sz="1000" b="1" cap="al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уроках </a:t>
            </a: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математики?</a:t>
            </a: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Я знаю, что ждет от меня мой учитель. </a:t>
            </a: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</a:t>
            </a: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легко понимаю моего учителя.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Мне интересно то, что говорит мой учитель.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дает мне интересные задания. </a:t>
            </a: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Мой учитель понятно отвечает на мои вопросы.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«Полностью согласен», «Скорее согласен», «Скорее не согласен» или «Полностью не согласен». </a:t>
            </a: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941927" y="6498343"/>
            <a:ext cx="5472607" cy="629866"/>
          </a:xfrm>
          <a:prstGeom prst="rect">
            <a:avLst/>
          </a:prstGeom>
        </p:spPr>
        <p:txBody>
          <a:bodyPr vert="horz" lIns="104261" tIns="52131" rIns="104261" bIns="52131" rtlCol="0">
            <a:noAutofit/>
          </a:bodyPr>
          <a:lstStyle/>
          <a:p>
            <a:pPr lvl="0" algn="just">
              <a:lnSpc>
                <a:spcPct val="80000"/>
              </a:lnSpc>
            </a:pPr>
            <a:r>
              <a:rPr lang="ru-RU" sz="1200" dirty="0"/>
              <a:t>По сравнению с 2011 годом </a:t>
            </a:r>
            <a:r>
              <a:rPr lang="ru-RU" sz="1200" dirty="0" smtClean="0"/>
              <a:t>значительно (на 20%) увеличилось число учащихся 8 классов с высокой степенью вовлеченности в учебный процесс на уроках математики.</a:t>
            </a:r>
            <a:endParaRPr lang="ru-RU" sz="1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379063" y="1551119"/>
            <a:ext cx="5940425" cy="861768"/>
          </a:xfrm>
          <a:prstGeom prst="rect">
            <a:avLst/>
          </a:prstGeom>
        </p:spPr>
        <p:txBody>
          <a:bodyPr lIns="91433" tIns="45717" rIns="91433" bIns="45717">
            <a:spAutoFit/>
          </a:bodyPr>
          <a:lstStyle/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хорошо объясняет математику.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дает мне продемонстрировать то, чему я научился.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делает очень много всего, чтобы помочь нам учиться.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объясняет мне, что сделать, если я допустил ошибку.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слушает то, что я хочу сказать.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IEA Home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5" y="125811"/>
            <a:ext cx="1450025" cy="46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999073" y="125882"/>
            <a:ext cx="774000" cy="648000"/>
            <a:chOff x="179784" y="5526412"/>
            <a:chExt cx="774000" cy="648000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79784" y="5526412"/>
              <a:ext cx="774000" cy="648000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9622" y="5578441"/>
              <a:ext cx="689581" cy="145682"/>
              <a:chOff x="8887" y="336"/>
              <a:chExt cx="727" cy="154"/>
            </a:xfrm>
          </p:grpSpPr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18674" y="5886832"/>
              <a:ext cx="687684" cy="240280"/>
              <a:chOff x="8886" y="662"/>
              <a:chExt cx="725" cy="254"/>
            </a:xfrm>
          </p:grpSpPr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208240" y="5793180"/>
              <a:ext cx="704757" cy="18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4 класс</a:t>
            </a:r>
            <a:endParaRPr lang="en-US" b="1" dirty="0"/>
          </a:p>
        </p:txBody>
      </p:sp>
      <p:sp>
        <p:nvSpPr>
          <p:cNvPr id="60" name="Rectangle 23"/>
          <p:cNvSpPr/>
          <p:nvPr/>
        </p:nvSpPr>
        <p:spPr>
          <a:xfrm>
            <a:off x="1150793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1403921" y="2945160"/>
            <a:ext cx="9217024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Результаты учащихся  по математике и их </a:t>
            </a:r>
            <a:r>
              <a:rPr lang="ru-RU" sz="1200" b="1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ВОВЛЕЧЕННОСТЬ В УЧЕБНЫЙ ПРОЦЕСС</a:t>
            </a:r>
            <a:endParaRPr lang="ru-RU" sz="1800" b="1" cap="all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22" y="3356519"/>
            <a:ext cx="5322499" cy="2783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986" y="3356519"/>
            <a:ext cx="5298143" cy="2783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163467" cy="1194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Факторы, связанные с учебным процессом: частота проведения проверочных и контрольных работ по математике в 8 классах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63535" y="1174993"/>
          <a:ext cx="9820294" cy="57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Главные детерминанты качества школьного образования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PISA)</a:t>
            </a:r>
            <a:endParaRPr lang="ru-RU" i="1" dirty="0" smtClean="0"/>
          </a:p>
          <a:p>
            <a:pPr marL="725316" indent="-725316">
              <a:lnSpc>
                <a:spcPct val="80000"/>
              </a:lnSpc>
              <a:defRPr/>
            </a:pPr>
            <a:endParaRPr lang="ru-RU" sz="1700" dirty="0" smtClean="0"/>
          </a:p>
          <a:p>
            <a:pPr marL="725316" indent="-725316">
              <a:lnSpc>
                <a:spcPct val="80000"/>
              </a:lnSpc>
              <a:defRPr/>
            </a:pPr>
            <a:r>
              <a:rPr lang="ru-RU" dirty="0" smtClean="0"/>
              <a:t>Качество </a:t>
            </a:r>
            <a:r>
              <a:rPr lang="ru-RU" dirty="0" smtClean="0">
                <a:solidFill>
                  <a:schemeClr val="tx2"/>
                </a:solidFill>
              </a:rPr>
              <a:t>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 smtClean="0">
              <a:solidFill>
                <a:schemeClr val="tx2"/>
              </a:solidFill>
            </a:endParaRPr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ITL</a:t>
            </a:r>
            <a:r>
              <a:rPr lang="ru-RU" i="1" dirty="0" smtClean="0"/>
              <a:t>, </a:t>
            </a:r>
            <a:r>
              <a:rPr lang="en-US" i="1" dirty="0" smtClean="0"/>
              <a:t>PISA</a:t>
            </a:r>
            <a:r>
              <a:rPr lang="ru-RU" i="1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-162222"/>
            <a:ext cx="10692765" cy="122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Механизмы повышения качества общего образования в России</a:t>
            </a:r>
            <a:endParaRPr lang="ru-RU" dirty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1793" y="989906"/>
            <a:ext cx="11629057" cy="5409951"/>
          </a:xfrm>
        </p:spPr>
        <p:txBody>
          <a:bodyPr>
            <a:noAutofit/>
          </a:bodyPr>
          <a:lstStyle/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Обновление учебных и методических материалов с учетом переориентации системы образования на новые результаты, связанные с «навыками 21 века», – функциональной грамотностью учащихся и развитием позитивных установок, мотивации обучения и стратегий поведения учащихся в различных ситуациях, готовности жить в эпоху перемен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Целенаправленное повышение квалификации учителей через систему подготовки, переподготовки и повышения квалификации учителей, в которых требуется кардинальное обновление содержания и методов обучения, направленное на повышение качества и эффективности работы учителей (например</a:t>
            </a:r>
            <a:r>
              <a:rPr lang="en-US" sz="2400" dirty="0" smtClean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использование учебных заданий и методических приемов</a:t>
            </a:r>
            <a:r>
              <a:rPr lang="en-US" sz="2400" dirty="0" smtClean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стимулирующих учебную деятельность учащихся</a:t>
            </a:r>
            <a:r>
              <a:rPr lang="en-US" sz="2400" dirty="0" smtClean="0">
                <a:latin typeface="+mj-lt"/>
              </a:rPr>
              <a:t>)</a:t>
            </a:r>
            <a:r>
              <a:rPr lang="ru-RU" sz="2400" dirty="0" smtClean="0">
                <a:latin typeface="+mj-lt"/>
              </a:rPr>
              <a:t> 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предметных, </a:t>
            </a:r>
            <a:r>
              <a:rPr lang="ru-RU" sz="2400" dirty="0" err="1" smtClean="0">
                <a:latin typeface="+mj-lt"/>
              </a:rPr>
              <a:t>метапредметных</a:t>
            </a:r>
            <a:r>
              <a:rPr lang="ru-RU" sz="2400" dirty="0" smtClean="0">
                <a:latin typeface="+mj-lt"/>
              </a:rPr>
              <a:t> и личностных результатов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Широкое информирование профессионального сообщества и общественности о результатах и инструментарии международных исследований </a:t>
            </a:r>
          </a:p>
          <a:p>
            <a:pPr marL="612128" indent="-612128">
              <a:buNone/>
            </a:pP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785" y="121066"/>
            <a:ext cx="10225136" cy="752924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ФГОС: Оценка образовательных достижений</a:t>
            </a:r>
            <a:endParaRPr lang="ru-RU" sz="43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ФГОС_Метапредметные_результаты_5кл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5" y="1061914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 descr="ФГОС_Метапредметные_результаты_5кл_0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5" y="3582194"/>
            <a:ext cx="1485117" cy="16418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176863" y="970179"/>
            <a:ext cx="7190389" cy="2179967"/>
          </a:xfrm>
        </p:spPr>
        <p:txBody>
          <a:bodyPr lIns="42844" tIns="42844" rIns="42844" bIns="42844" rtlCol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500" b="1" i="1" dirty="0" smtClean="0"/>
              <a:t>Комплект  пособий   авторского коллектива </a:t>
            </a:r>
            <a:br>
              <a:rPr lang="ru-RU" sz="2500" b="1" i="1" dirty="0" smtClean="0"/>
            </a:br>
            <a:r>
              <a:rPr lang="ru-RU" sz="2500" b="1" i="1" dirty="0" smtClean="0">
                <a:solidFill>
                  <a:srgbClr val="FF0000"/>
                </a:solidFill>
              </a:rPr>
              <a:t>под руководством Г.С.Ковалёвой  </a:t>
            </a:r>
            <a:r>
              <a:rPr lang="ru-RU" sz="2500" b="1" i="1" dirty="0" smtClean="0"/>
              <a:t>включает в себя:</a:t>
            </a:r>
            <a:endParaRPr lang="ru-RU" sz="2500" b="1" dirty="0" smtClean="0"/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1800" dirty="0" smtClean="0"/>
              <a:t>–	</a:t>
            </a:r>
            <a:r>
              <a:rPr lang="ru-RU" sz="2200" b="1" dirty="0" smtClean="0"/>
              <a:t>пособие для учителя </a:t>
            </a:r>
            <a:r>
              <a:rPr lang="ru-RU" sz="2200" dirty="0" smtClean="0"/>
              <a:t>с методическими рекомендации по проведению и оценке выполнения работы, интерпретации и использованию результатов;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–	</a:t>
            </a:r>
            <a:r>
              <a:rPr lang="ru-RU" sz="2200" b="1" dirty="0" smtClean="0"/>
              <a:t>тетради с вариантами проверочных работ для учащихся </a:t>
            </a:r>
            <a:r>
              <a:rPr lang="ru-RU" sz="2200" dirty="0" smtClean="0"/>
              <a:t>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 –   </a:t>
            </a:r>
            <a:r>
              <a:rPr lang="ru-RU" sz="2200" b="1" dirty="0" smtClean="0"/>
              <a:t>электронные приложения </a:t>
            </a:r>
            <a:r>
              <a:rPr lang="ru-RU" sz="2200" dirty="0" smtClean="0"/>
              <a:t>(на сайте издательства) </a:t>
            </a:r>
            <a:r>
              <a:rPr lang="ru-RU" sz="2200" b="1" dirty="0" smtClean="0"/>
              <a:t>– компьютерная программа для ввода и обработки данных</a:t>
            </a:r>
            <a:r>
              <a:rPr lang="ru-RU" sz="2200" dirty="0" smtClean="0"/>
              <a:t>, получения результатов по классу, по отдельным учащимся и заданиям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sp>
        <p:nvSpPr>
          <p:cNvPr id="19" name="Содержимое 17"/>
          <p:cNvSpPr txBox="1">
            <a:spLocks/>
          </p:cNvSpPr>
          <p:nvPr/>
        </p:nvSpPr>
        <p:spPr>
          <a:xfrm>
            <a:off x="4284240" y="2790106"/>
            <a:ext cx="7004631" cy="2508556"/>
          </a:xfrm>
          <a:prstGeom prst="rect">
            <a:avLst/>
          </a:prstGeom>
        </p:spPr>
        <p:txBody>
          <a:bodyPr lIns="42844" tIns="42844" rIns="42844" bIns="42844"/>
          <a:lstStyle/>
          <a:p>
            <a:pPr marL="408085" indent="-408085">
              <a:spcBef>
                <a:spcPts val="714"/>
              </a:spcBef>
              <a:defRPr/>
            </a:pPr>
            <a:endParaRPr lang="ru-RU" sz="1800" b="1" i="1" dirty="0">
              <a:latin typeface="Arial" charset="0"/>
            </a:endParaRPr>
          </a:p>
          <a:p>
            <a:pPr marL="408085" indent="-408085">
              <a:spcBef>
                <a:spcPts val="714"/>
              </a:spcBef>
              <a:defRPr/>
            </a:pPr>
            <a:r>
              <a:rPr lang="ru-RU" sz="1800" b="1" i="1" dirty="0" smtClean="0">
                <a:latin typeface="Arial" charset="0"/>
              </a:rPr>
              <a:t>     </a:t>
            </a:r>
            <a:r>
              <a:rPr lang="ru-RU" sz="1400" b="1" i="1" dirty="0" smtClean="0">
                <a:latin typeface="Arial" charset="0"/>
              </a:rPr>
              <a:t>Выпущены </a:t>
            </a:r>
            <a:r>
              <a:rPr lang="ru-RU" sz="1400" b="1" i="1" dirty="0">
                <a:latin typeface="Arial" charset="0"/>
              </a:rPr>
              <a:t>комплекты:</a:t>
            </a:r>
          </a:p>
          <a:p>
            <a:pPr marL="319290">
              <a:defRPr/>
            </a:pPr>
            <a:endParaRPr lang="ru-RU" sz="1400" b="1" dirty="0" smtClean="0">
              <a:latin typeface="Arial" charset="0"/>
            </a:endParaRPr>
          </a:p>
          <a:p>
            <a:pPr marL="319290">
              <a:defRPr/>
            </a:pPr>
            <a:r>
              <a:rPr lang="ru-RU" sz="1400" b="1" dirty="0" err="1" smtClean="0">
                <a:latin typeface="Arial" charset="0"/>
              </a:rPr>
              <a:t>Метапредметные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5 класс.</a:t>
            </a:r>
          </a:p>
          <a:p>
            <a:pPr marL="319290">
              <a:defRPr/>
            </a:pPr>
            <a:r>
              <a:rPr lang="ru-RU" sz="1400" b="1" dirty="0">
                <a:latin typeface="Arial" charset="0"/>
              </a:rPr>
              <a:t>Метапредметные 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6 класс.</a:t>
            </a:r>
          </a:p>
          <a:p>
            <a:pPr marL="342749" indent="-257062">
              <a:spcBef>
                <a:spcPts val="714"/>
              </a:spcBef>
              <a:defRPr/>
            </a:pPr>
            <a:endParaRPr lang="ru-RU" sz="1400" dirty="0"/>
          </a:p>
        </p:txBody>
      </p:sp>
      <p:sp>
        <p:nvSpPr>
          <p:cNvPr id="48139" name="Содержимое 17"/>
          <p:cNvSpPr txBox="1">
            <a:spLocks/>
          </p:cNvSpPr>
          <p:nvPr/>
        </p:nvSpPr>
        <p:spPr bwMode="auto">
          <a:xfrm>
            <a:off x="4299239" y="4464497"/>
            <a:ext cx="7395973" cy="27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844" tIns="42844" rIns="42844" bIns="42844"/>
          <a:lstStyle/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Стандартизированные материалы для  промежуточной аттестации. 7 класс.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промежуточной аттестации. 8 класс.</a:t>
            </a: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оценки читательской грамотности.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9 класс.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19290"/>
            <a:endParaRPr lang="ru-RU" sz="1800" b="1" dirty="0" smtClean="0">
              <a:solidFill>
                <a:srgbClr val="FF0000"/>
              </a:solidFill>
            </a:endParaRPr>
          </a:p>
          <a:p>
            <a:pPr marL="319290"/>
            <a:r>
              <a:rPr lang="ru-RU" sz="1800" b="1" dirty="0" smtClean="0">
                <a:solidFill>
                  <a:srgbClr val="FF0000"/>
                </a:solidFill>
              </a:rPr>
              <a:t>ПОЗВОЛЯЮТ ОЦЕНИТЬ УРОВЕНЬ ЧИТАТЕЛЬСКОЙ ГРАМОТНОСТИ УЧАЩИХСЯ 5-9 КЛАССОВ  В СООТВЕТСТВИИ С ТРЕБОВАНИЯМИ ИССЛЕДОВАНИЯ </a:t>
            </a:r>
            <a:r>
              <a:rPr lang="en-US" sz="1800" b="1" dirty="0">
                <a:solidFill>
                  <a:srgbClr val="FF0000"/>
                </a:solidFill>
              </a:rPr>
              <a:t>PISA</a:t>
            </a:r>
            <a:endParaRPr lang="ru-RU" sz="1800" b="1" dirty="0">
              <a:solidFill>
                <a:srgbClr val="FF0000"/>
              </a:solidFill>
            </a:endParaRPr>
          </a:p>
          <a:p>
            <a:pPr marL="319290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" name="Рисунок 19" descr="ФГОС_Метапредметные_результаты_6кл_01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65" y="1277938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5" descr="Y:\Полученные файлы\РЕКЛАМА_ОБЛОЖКИ\Пособие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977" y="1493962"/>
            <a:ext cx="928198" cy="1268703"/>
          </a:xfrm>
          <a:prstGeom prst="rect">
            <a:avLst/>
          </a:prstGeom>
          <a:noFill/>
        </p:spPr>
      </p:pic>
      <p:pic>
        <p:nvPicPr>
          <p:cNvPr id="22" name="Picture 6" descr="Y:\Полученные файлы\РЕКЛАМА_ОБЛОЖКИ\Пособие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057" y="1565970"/>
            <a:ext cx="928198" cy="1194073"/>
          </a:xfrm>
          <a:prstGeom prst="rect">
            <a:avLst/>
          </a:prstGeom>
          <a:noFill/>
        </p:spPr>
      </p:pic>
      <p:pic>
        <p:nvPicPr>
          <p:cNvPr id="23" name="Picture 8" descr="Y:\Полученные файлы\РЕКЛАМА_ОБЛОЖКИ\Пособие учителя 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097" y="2430066"/>
            <a:ext cx="928198" cy="1194073"/>
          </a:xfrm>
          <a:prstGeom prst="rect">
            <a:avLst/>
          </a:prstGeom>
          <a:noFill/>
        </p:spPr>
      </p:pic>
      <p:pic>
        <p:nvPicPr>
          <p:cNvPr id="24" name="Рисунок 23" descr="ФГОС_Метапредметные_результаты_6кл_02.t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36" y="4029972"/>
            <a:ext cx="1299477" cy="14925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3" descr="Y:\Полученные файлы\РЕКЛАМА_ОБЛОЖКИ\Мета7вар1-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009" y="4158258"/>
            <a:ext cx="1206657" cy="1492591"/>
          </a:xfrm>
          <a:prstGeom prst="rect">
            <a:avLst/>
          </a:prstGeom>
          <a:noFill/>
        </p:spPr>
      </p:pic>
      <p:pic>
        <p:nvPicPr>
          <p:cNvPr id="26" name="Picture 4" descr="Y:\Полученные файлы\РЕКЛАМА_ОБЛОЖКИ\Мета8вар1-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93" y="5670426"/>
            <a:ext cx="1206657" cy="1343332"/>
          </a:xfrm>
          <a:prstGeom prst="rect">
            <a:avLst/>
          </a:prstGeom>
          <a:noFill/>
        </p:spPr>
      </p:pic>
      <p:pic>
        <p:nvPicPr>
          <p:cNvPr id="27" name="Picture 7" descr="Y:\Полученные файлы\РЕКЛАМА_ОБЛОЖКИ\Мета9вар1-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945" y="5598418"/>
            <a:ext cx="1206657" cy="1417962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945" y="125810"/>
            <a:ext cx="11158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51793" y="261298"/>
            <a:ext cx="11228196" cy="1777533"/>
          </a:xfrm>
        </p:spPr>
        <p:txBody>
          <a:bodyPr>
            <a:normAutofit/>
          </a:bodyPr>
          <a:lstStyle/>
          <a:p>
            <a:r>
              <a:rPr lang="ru-RU" sz="2700" b="1" cap="all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Измерительные материалы для оценки финансовой грамотности учащихся</a:t>
            </a:r>
            <a:endParaRPr lang="en-US" sz="27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3" y="197818"/>
            <a:ext cx="1870912" cy="25512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61300" y="1189559"/>
            <a:ext cx="10758250" cy="47761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514" y="341834"/>
            <a:ext cx="1501036" cy="207768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025" y="53802"/>
            <a:ext cx="1939121" cy="5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301" y="1544207"/>
            <a:ext cx="8259103" cy="5638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20404" y="2281317"/>
            <a:ext cx="2947653" cy="402980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228543">
              <a:buClr>
                <a:srgbClr val="23AE8B"/>
              </a:buClr>
              <a:defRPr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ea typeface="Verdana" charset="0"/>
                <a:cs typeface="Verdana" charset="0"/>
              </a:rPr>
              <a:t>На примерах сюжетов, основанных на событиях реальной жизни, выявляется грамотность в основах ведения семейного бюджета и управлении денежными средствами, в способах достижения финансовых целей и защиты от финансовых мошенников</a:t>
            </a:r>
          </a:p>
        </p:txBody>
      </p:sp>
    </p:spTree>
    <p:extLst>
      <p:ext uri="{BB962C8B-B14F-4D97-AF65-F5344CB8AC3E}">
        <p14:creationId xmlns:p14="http://schemas.microsoft.com/office/powerpoint/2010/main" val="13283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018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дополнительной информации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849" y="1493962"/>
            <a:ext cx="1065718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PIRLS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pirls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201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6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timss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@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bc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edu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pirls@bc.edu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857" y="2358058"/>
            <a:ext cx="1065718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www.oecd.org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841" y="557858"/>
            <a:ext cx="1072919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ru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mail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01" y="3294162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57" y="3294162"/>
            <a:ext cx="54576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353" y="4302274"/>
            <a:ext cx="1584176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317" y="763263"/>
            <a:ext cx="9104742" cy="117913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10138" y="6640325"/>
            <a:ext cx="2228921" cy="381438"/>
          </a:xfrm>
          <a:prstGeom prst="rect">
            <a:avLst/>
          </a:prstGeom>
          <a:noFill/>
        </p:spPr>
        <p:txBody>
          <a:bodyPr vert="horz" lIns="80260" tIns="40130" rIns="80260" bIns="40130" rtlCol="0" anchor="ctr"/>
          <a:lstStyle/>
          <a:p>
            <a:fld id="{3794D34D-6F29-4C4A-96B0-9B0417D6C66B}" type="slidenum">
              <a:rPr lang="ru-RU" smtClean="0"/>
              <a:pPr/>
              <a:t>67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753" y="2452259"/>
            <a:ext cx="2389904" cy="33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833" y="2452259"/>
            <a:ext cx="7848872" cy="31683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360000" rtlCol="0" anchor="ctr"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Ковалева Галина Сергеевна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руководитель Центра оценки качества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Института стратегии развития образования  РАО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электронная почта – 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centeroko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@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mail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ru</a:t>
            </a:r>
            <a:endParaRPr lang="en-US" sz="28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Тел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.: +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7-495-621-76-36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7" y="286909"/>
            <a:ext cx="9738871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за период с 1995 </a:t>
            </a:r>
            <a:r>
              <a:rPr lang="ru-RU" smtClean="0"/>
              <a:t>по 2016 </a:t>
            </a:r>
            <a:r>
              <a:rPr lang="ru-RU" dirty="0" smtClean="0"/>
              <a:t>годы</a:t>
            </a:r>
            <a:endParaRPr lang="ru-RU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4761" y="6174482"/>
            <a:ext cx="2688850" cy="828000"/>
          </a:xfrm>
          <a:prstGeom prst="rect">
            <a:avLst/>
          </a:prstGeom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620945" y="917898"/>
            <a:ext cx="1021581" cy="1011039"/>
            <a:chOff x="8845" y="281"/>
            <a:chExt cx="816" cy="685"/>
          </a:xfrm>
        </p:grpSpPr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8903" y="574"/>
              <a:ext cx="748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5" name="Содержимое 4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01" y="2358058"/>
            <a:ext cx="1137726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785" y="6318498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93" y="2358059"/>
            <a:ext cx="336805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3" y="965661"/>
            <a:ext cx="1403921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России в основных рейтингах по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793" y="1277939"/>
          <a:ext cx="11305256" cy="590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0832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уровня образования в странах мира (</a:t>
                      </a:r>
                      <a:r>
                        <a:rPr lang="ru-RU" sz="21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— комбинированный показатель Программы развития Организации Объединённых Наций (ПРООН), рассчитываемый как индекс грамотности взрослого населения и индекс совокупной доли учащихся, получающих образование.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  <a:r>
                        <a:rPr lang="ru-RU" sz="2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Рейтинг эффективности национальных систем образования группы Пирсон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(рассчитывается на основе результатов стран в исследованиях PISA, TIMSS и PIRLS. а также по ряду других параметров, таких как уровень грамотности и количество выпускников на отдельных уровнях образования).</a:t>
                      </a:r>
                    </a:p>
                    <a:p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2016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61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Австралия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  <a:r>
                        <a:rPr lang="ru-RU" dirty="0" smtClean="0"/>
                        <a:t> Дания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  <a:r>
                        <a:rPr lang="ru-RU" dirty="0" smtClean="0"/>
                        <a:t> Новая Зеландия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r>
                        <a:rPr lang="ru-RU" dirty="0" smtClean="0"/>
                        <a:t> Норвегия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  <a:r>
                        <a:rPr lang="ru-RU" dirty="0" smtClean="0"/>
                        <a:t> Германия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34.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России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/>
                        <a:t>188.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. </a:t>
                      </a:r>
                      <a:r>
                        <a:rPr lang="ru-RU" dirty="0" smtClean="0"/>
                        <a:t>США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  <a:r>
                        <a:rPr lang="ru-RU" dirty="0" smtClean="0"/>
                        <a:t> Швейцария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  <a:r>
                        <a:rPr lang="ru-RU" dirty="0" smtClean="0"/>
                        <a:t>  Дания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r>
                        <a:rPr lang="ru-RU" dirty="0" smtClean="0"/>
                        <a:t> Великобритания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  <a:r>
                        <a:rPr lang="ru-RU" dirty="0" smtClean="0"/>
                        <a:t> Швеция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34.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Россия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ru-RU" dirty="0" smtClean="0"/>
                        <a:t>50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3" y="286910"/>
            <a:ext cx="1130525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Интегративный показатель на основе рейтингов ОЭСР (проект)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Охват дошкольным образованием (рейтинг России – 24)</a:t>
            </a:r>
          </a:p>
          <a:p>
            <a:r>
              <a:rPr lang="ru-RU" dirty="0" smtClean="0"/>
              <a:t>Охват детей до 3 лет программами раннего развития (14)</a:t>
            </a:r>
          </a:p>
          <a:p>
            <a:r>
              <a:rPr lang="ru-RU" dirty="0" smtClean="0"/>
              <a:t>Результаты </a:t>
            </a:r>
            <a:r>
              <a:rPr lang="en-US" dirty="0" smtClean="0"/>
              <a:t> TIMSS (4 </a:t>
            </a:r>
            <a:r>
              <a:rPr lang="ru-RU" dirty="0" smtClean="0"/>
              <a:t>и 8 классы) по математике и естествознанию (</a:t>
            </a:r>
            <a:r>
              <a:rPr lang="en-US" dirty="0" smtClean="0"/>
              <a:t>4 </a:t>
            </a:r>
            <a:r>
              <a:rPr lang="ru-RU" dirty="0" smtClean="0"/>
              <a:t>класс – 7</a:t>
            </a:r>
            <a:r>
              <a:rPr lang="en-US" dirty="0" smtClean="0"/>
              <a:t>, 4</a:t>
            </a:r>
            <a:r>
              <a:rPr lang="ru-RU" dirty="0" smtClean="0"/>
              <a:t>;   8 класс – </a:t>
            </a:r>
            <a:r>
              <a:rPr lang="en-US" dirty="0" smtClean="0"/>
              <a:t>6, 7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Результаты </a:t>
            </a:r>
            <a:r>
              <a:rPr lang="en-US" dirty="0" smtClean="0"/>
              <a:t>PISA </a:t>
            </a:r>
            <a:r>
              <a:rPr lang="ru-RU" dirty="0" smtClean="0"/>
              <a:t>по математике</a:t>
            </a:r>
            <a:r>
              <a:rPr lang="en-US" dirty="0" smtClean="0"/>
              <a:t>,</a:t>
            </a:r>
            <a:r>
              <a:rPr lang="ru-RU" dirty="0" smtClean="0"/>
              <a:t> естествознанию и чтению (23</a:t>
            </a:r>
            <a:r>
              <a:rPr lang="en-US" dirty="0" smtClean="0"/>
              <a:t>, 32, 26)</a:t>
            </a:r>
          </a:p>
          <a:p>
            <a:r>
              <a:rPr lang="ru-RU" dirty="0" smtClean="0"/>
              <a:t>Процент успешно освоивших программы среднего общего образования (2)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11073</TotalTime>
  <Words>3395</Words>
  <Application>Microsoft Office PowerPoint</Application>
  <PresentationFormat>Произвольный</PresentationFormat>
  <Paragraphs>528</Paragraphs>
  <Slides>67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Тема Office</vt:lpstr>
      <vt:lpstr>Chart</vt:lpstr>
      <vt:lpstr>     СОВЕРШЕНСТВОВАНИЕ РОССИЙСКОГО ОБРАЗОВАНИЯ  (по результатам международных исследований  качества общего образования PIRLS, TIMSS и PISA)                     Ковалева Галина Сергеевна     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Основания для оптимизма</vt:lpstr>
      <vt:lpstr>Джон Равен. Педагогическое тестирование: проблемы, заблуждения, перспективы. М. 1999</vt:lpstr>
      <vt:lpstr>Содержательная и критериальная база оценки качества образования</vt:lpstr>
      <vt:lpstr>Результаты российских учащихся  по отдельным областям содержания образования (2015-2016 годы)</vt:lpstr>
      <vt:lpstr>Динамика результатов российских учащихся за период с 1995 по 2016 годы</vt:lpstr>
      <vt:lpstr>Положение России в основных рейтингах по образования</vt:lpstr>
      <vt:lpstr>Интегративный показатель на основе рейтингов ОЭСР (проект)</vt:lpstr>
      <vt:lpstr>Перспективные международные показатели для сравнения стран</vt:lpstr>
      <vt:lpstr>Приоритетное направление в обеспечении конкурентоспособности российского образования –  повышение эффективности</vt:lpstr>
      <vt:lpstr>Презентация PowerPoint</vt:lpstr>
      <vt:lpstr>1. Усиление внимания к формированию функциональной грамотности</vt:lpstr>
      <vt:lpstr>Функциональная грамотность</vt:lpstr>
      <vt:lpstr>Уровни функциональной  грамотности в исследовании PISA</vt:lpstr>
      <vt:lpstr>Распределение российских учащихся  15-летнего возраста по уровням функциональной грамотности (2015 год)</vt:lpstr>
      <vt:lpstr>Распределение российских учащихся  15-летнего возраста по уровням функциональной грамотности (2000 – 2015 годы)</vt:lpstr>
      <vt:lpstr>Результаты российских 15-летних  учащихся по функциональной грамотности</vt:lpstr>
      <vt:lpstr>Результаты исследований  Тюменевой Ю.А. и Лариной Г.С. </vt:lpstr>
      <vt:lpstr>2. Повышение уровня познавательной самостоятельности учащихся</vt:lpstr>
      <vt:lpstr>  Профиль познавательной деятельности  (по результатам TIMSS 2011-2015)</vt:lpstr>
      <vt:lpstr>Результаты учащихся некоторых стран по видам деятельности  ( IAEP-II, 1991 г., естествознание)</vt:lpstr>
      <vt:lpstr>Результаты учащихся некоторых стран по видам деятельности (TIMSS-2011, 8 класс, математика)</vt:lpstr>
      <vt:lpstr>3. Формирование метапредметных результатов </vt:lpstr>
      <vt:lpstr>Совместное решение проблем: матрица компетенций (PISA-2015)</vt:lpstr>
      <vt:lpstr>Модель интерактивного задания (PISA-2015)</vt:lpstr>
      <vt:lpstr>Результаты стран: Совместное решение проблем (PISA-2015)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Относительная успешность в совместном решении проблем (по отношению к читательской, математической и естественнонаучной грамотности)</vt:lpstr>
      <vt:lpstr>Страны с различными индексами взаимоотношений: учащиеся больше или меньше соглашаются с тем, что умеют внимательно слушать,  радуются успехам одноклассников,  учитывают то, что интересно другим и с удовольствием рассматривают разные точки зрения и подходы </vt:lpstr>
      <vt:lpstr>Страны с различными индексами групповой работы: учащиеся больше или меньше соглашаются с тем, что предпочитают работать в команде с другими, а не в одиночку; считают, что группа принимает лучшее решение, чем один человек; считают, что работа в команде повышает их собственную эффективность  и с удовольствием сотрудничают с другими </vt:lpstr>
      <vt:lpstr>Презентация PowerPoint</vt:lpstr>
      <vt:lpstr>Региональные мониторинги  Распределение одной и той же группы учащихся (более 30 тысяч) по уровням достижений в сформированности проектной деятельности 4 класс (2015) и  7 класс (2018) </vt:lpstr>
      <vt:lpstr>Региональные мониторинги  Сформированность регулятивных действий 4 класс (2015) и 7 класс (2018)</vt:lpstr>
      <vt:lpstr>Региональные мониторинги  Сформированность коммуникативных действий 4 класс (2015) и 7 класс (2018)</vt:lpstr>
      <vt:lpstr>4. Повышение интереса учащихся  к изучению математики и  естественнонаучных предметов</vt:lpstr>
      <vt:lpstr>Отношение к изучению предметов.  4 класс и 8 класс.</vt:lpstr>
      <vt:lpstr>Региональные мониторинги Динамика результатов учащихся за 4 года обучения в начальной школе (2011-2014 годы)</vt:lpstr>
      <vt:lpstr>Региональные мониторинги</vt:lpstr>
      <vt:lpstr>Презентация PowerPoint</vt:lpstr>
      <vt:lpstr>5. Повышение эффективности работы  с одаренными и успешными учащимися</vt:lpstr>
      <vt:lpstr>Процент успешных учащихся по математике  (5-6 уровни)</vt:lpstr>
      <vt:lpstr>Вклад стран в глобальную выборку учащихся с наивысшими достижениями в естественнонаучной грамотности</vt:lpstr>
      <vt:lpstr>    Математика, 4 класс                       Естествознание, 4 класс</vt:lpstr>
      <vt:lpstr>Динамика результатов российских учащихся  11 классов за двадцать лет (1995-2015 годы)</vt:lpstr>
      <vt:lpstr>Распределение российских учащихся, изучавших профильные курсы математики, по уровням математической подготовки TIMSS </vt:lpstr>
      <vt:lpstr>Распределение российских учащихся, изучавших профильные курсы физики по уровням подготовки TIMSS </vt:lpstr>
      <vt:lpstr>6. Повышение эффективности  инвестиций в образование</vt:lpstr>
      <vt:lpstr>  Связь между затратами на одного обучающегося за 10 лет  (с 6 до 15 лет) и результатами по естественнонаучной грамотности </vt:lpstr>
      <vt:lpstr>7. Улучшение образовательной  среды в школе</vt:lpstr>
      <vt:lpstr> Образовательная среда в школах </vt:lpstr>
      <vt:lpstr>Презентация PowerPoint</vt:lpstr>
      <vt:lpstr>8. Обеспечение преемственности начального и основного общего образования </vt:lpstr>
      <vt:lpstr>Сравнение результатов двух исследований читательской грамотности российских учащихся (PIRLS и PISA)</vt:lpstr>
      <vt:lpstr>Результаты анализа учебников биологии, физики и химии</vt:lpstr>
      <vt:lpstr>Вовлеченность в учебный процесс.  4 класс и 8 класс</vt:lpstr>
      <vt:lpstr>Факторы, связанные с учебным процессом: частота проведения проверочных и контрольных работ по математике в 8 классах</vt:lpstr>
      <vt:lpstr>Главные детерминанты качества школьного образования</vt:lpstr>
      <vt:lpstr>Механизмы повышения качества общего образования в России</vt:lpstr>
      <vt:lpstr>ФГОС: Оценка образовательных достижений</vt:lpstr>
      <vt:lpstr>Измерительные материалы для оценки финансовой грамотности учащихся</vt:lpstr>
      <vt:lpstr>Для дополнительной информации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Ольга</cp:lastModifiedBy>
  <cp:revision>271</cp:revision>
  <dcterms:created xsi:type="dcterms:W3CDTF">2016-12-10T16:25:45Z</dcterms:created>
  <dcterms:modified xsi:type="dcterms:W3CDTF">2020-11-10T01:48:55Z</dcterms:modified>
</cp:coreProperties>
</file>