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2" r:id="rId2"/>
    <p:sldId id="270" r:id="rId3"/>
    <p:sldId id="258" r:id="rId4"/>
    <p:sldId id="263" r:id="rId5"/>
    <p:sldId id="281" r:id="rId6"/>
    <p:sldId id="262" r:id="rId7"/>
    <p:sldId id="267" r:id="rId8"/>
    <p:sldId id="266" r:id="rId9"/>
    <p:sldId id="272" r:id="rId10"/>
    <p:sldId id="275" r:id="rId11"/>
    <p:sldId id="277" r:id="rId12"/>
    <p:sldId id="273" r:id="rId13"/>
    <p:sldId id="278" r:id="rId14"/>
    <p:sldId id="279" r:id="rId15"/>
    <p:sldId id="269" r:id="rId16"/>
    <p:sldId id="26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0" d="100"/>
          <a:sy n="70" d="100"/>
        </p:scale>
        <p:origin x="-12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19A653-9AB6-4156-AF7B-4D20A3BA6230}"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F56988-EB3E-4024-9F0B-72AF9EFEF40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9A653-9AB6-4156-AF7B-4D20A3BA6230}" type="datetimeFigureOut">
              <a:rPr lang="ru-RU" smtClean="0"/>
              <a:pPr/>
              <a:t>29.10.2014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56988-EB3E-4024-9F0B-72AF9EFEF40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57224" y="1714488"/>
            <a:ext cx="7715304" cy="1200329"/>
          </a:xfrm>
          <a:prstGeom prst="rect">
            <a:avLst/>
          </a:prstGeom>
          <a:blipFill>
            <a:blip r:embed="rId2"/>
            <a:tile tx="0" ty="0" sx="100000" sy="100000" flip="none" algn="tl"/>
          </a:blipFill>
          <a:ln>
            <a:noFill/>
          </a:ln>
          <a:scene3d>
            <a:camera prst="orthographicFront"/>
            <a:lightRig rig="threePt" dir="t"/>
          </a:scene3d>
          <a:sp3d contourW="12700">
            <a:bevelT prst="relaxedInset"/>
            <a:bevelB w="101600" prst="riblet"/>
            <a:contourClr>
              <a:schemeClr val="bg1"/>
            </a:contourClr>
          </a:sp3d>
        </p:spPr>
        <p:txBody>
          <a:bodyPr wrap="square" lIns="91440" tIns="45720" rIns="91440" bIns="45720">
            <a:spAutoFit/>
          </a:bodyPr>
          <a:lstStyle/>
          <a:p>
            <a:pPr algn="ctr"/>
            <a:r>
              <a:rPr lang="ru-RU" sz="36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Герои Отечественной войны</a:t>
            </a:r>
          </a:p>
          <a:p>
            <a:pPr algn="ctr"/>
            <a:r>
              <a:rPr lang="ru-RU" sz="36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1812 года</a:t>
            </a:r>
            <a:endParaRPr lang="ru-RU" sz="36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9" name="TextBox 8"/>
          <p:cNvSpPr txBox="1"/>
          <p:nvPr/>
        </p:nvSpPr>
        <p:spPr>
          <a:xfrm>
            <a:off x="4572000" y="5143512"/>
            <a:ext cx="3939348" cy="1323439"/>
          </a:xfrm>
          <a:prstGeom prst="rect">
            <a:avLst/>
          </a:prstGeom>
          <a:noFill/>
        </p:spPr>
        <p:txBody>
          <a:bodyPr wrap="none" rtlCol="0">
            <a:spAutoFit/>
          </a:bodyPr>
          <a:lstStyle/>
          <a:p>
            <a:r>
              <a:rPr lang="ru-RU" sz="2000" dirty="0" smtClean="0">
                <a:latin typeface="Times New Roman" pitchFamily="18" charset="0"/>
                <a:cs typeface="Times New Roman" pitchFamily="18" charset="0"/>
              </a:rPr>
              <a:t>Богданова Галина Александровна,</a:t>
            </a:r>
          </a:p>
          <a:p>
            <a:r>
              <a:rPr lang="ru-RU" sz="2000" dirty="0" smtClean="0">
                <a:latin typeface="Times New Roman" pitchFamily="18" charset="0"/>
                <a:cs typeface="Times New Roman" pitchFamily="18" charset="0"/>
              </a:rPr>
              <a:t>учитель начальных классов</a:t>
            </a:r>
          </a:p>
          <a:p>
            <a:r>
              <a:rPr lang="ru-RU" sz="2000" dirty="0" smtClean="0">
                <a:latin typeface="Times New Roman" pitchFamily="18" charset="0"/>
                <a:cs typeface="Times New Roman" pitchFamily="18" charset="0"/>
              </a:rPr>
              <a:t>МБОУ «СОШ </a:t>
            </a:r>
            <a:r>
              <a:rPr lang="ru-RU"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3» </a:t>
            </a:r>
            <a:r>
              <a:rPr lang="ru-RU" sz="2000" dirty="0" smtClean="0">
                <a:latin typeface="Times New Roman" pitchFamily="18" charset="0"/>
                <a:cs typeface="Times New Roman" pitchFamily="18" charset="0"/>
              </a:rPr>
              <a:t>г. Боготол</a:t>
            </a:r>
          </a:p>
          <a:p>
            <a:r>
              <a:rPr lang="ru-RU" sz="2000" dirty="0" smtClean="0">
                <a:latin typeface="Times New Roman" pitchFamily="18" charset="0"/>
                <a:cs typeface="Times New Roman" pitchFamily="18" charset="0"/>
              </a:rPr>
              <a:t>Красноярского края</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Grp="1" noChangeAspect="1" noChangeArrowheads="1"/>
          </p:cNvPicPr>
          <p:nvPr>
            <p:ph idx="1"/>
          </p:nvPr>
        </p:nvPicPr>
        <p:blipFill>
          <a:blip r:embed="rId2" cstate="print"/>
          <a:srcRect/>
          <a:stretch>
            <a:fillRect/>
          </a:stretch>
        </p:blipFill>
        <p:spPr bwMode="auto">
          <a:xfrm>
            <a:off x="214282" y="1428736"/>
            <a:ext cx="3214710" cy="4055827"/>
          </a:xfrm>
          <a:prstGeom prst="ellipse">
            <a:avLst/>
          </a:prstGeom>
          <a:noFill/>
          <a:ln w="9525">
            <a:solidFill>
              <a:srgbClr val="C00000"/>
            </a:solidFill>
            <a:miter lim="800000"/>
            <a:headEnd/>
            <a:tailEnd/>
          </a:ln>
          <a:effectLst>
            <a:glow rad="101600">
              <a:schemeClr val="accent2">
                <a:satMod val="175000"/>
                <a:alpha val="40000"/>
              </a:schemeClr>
            </a:glow>
          </a:effectLst>
          <a:scene3d>
            <a:camera prst="orthographicFront"/>
            <a:lightRig rig="threePt" dir="t"/>
          </a:scene3d>
          <a:sp3d>
            <a:bevelT w="114300" prst="artDeco"/>
          </a:sp3d>
        </p:spPr>
      </p:pic>
      <p:sp>
        <p:nvSpPr>
          <p:cNvPr id="17" name="Прямоугольник 16"/>
          <p:cNvSpPr/>
          <p:nvPr/>
        </p:nvSpPr>
        <p:spPr>
          <a:xfrm>
            <a:off x="2357422" y="214290"/>
            <a:ext cx="512749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Немеровский</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Дмитрий Петрович</a:t>
            </a:r>
          </a:p>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(1771-1813 гг.)</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Прямоугольник 17"/>
          <p:cNvSpPr/>
          <p:nvPr/>
        </p:nvSpPr>
        <p:spPr>
          <a:xfrm>
            <a:off x="3643306" y="1071546"/>
            <a:ext cx="5143536" cy="5632311"/>
          </a:xfrm>
          <a:prstGeom prst="rect">
            <a:avLst/>
          </a:prstGeom>
        </p:spPr>
        <p:txBody>
          <a:bodyPr wrap="square">
            <a:spAutoFit/>
          </a:bodyPr>
          <a:lstStyle/>
          <a:p>
            <a:pPr algn="just"/>
            <a:r>
              <a:rPr lang="ru-RU" sz="2000" dirty="0" smtClean="0">
                <a:latin typeface="Times New Roman" pitchFamily="18" charset="0"/>
                <a:cs typeface="Times New Roman" pitchFamily="18" charset="0"/>
              </a:rPr>
              <a:t>Генерал-лейтенант (1812 г.). На военной службе с 1786 г. В Отечественную войну 1812 года отличился в сражении под Красным, близ Смоленска. 2 августа отряд из пехоты, кавалерии и артиллерийской батареи во главе с </a:t>
            </a:r>
            <a:r>
              <a:rPr lang="ru-RU" sz="2000" dirty="0" err="1" smtClean="0">
                <a:latin typeface="Times New Roman" pitchFamily="18" charset="0"/>
                <a:cs typeface="Times New Roman" pitchFamily="18" charset="0"/>
              </a:rPr>
              <a:t>Неверовским</a:t>
            </a:r>
            <a:r>
              <a:rPr lang="ru-RU" sz="2000" dirty="0" smtClean="0">
                <a:latin typeface="Times New Roman" pitchFamily="18" charset="0"/>
                <a:cs typeface="Times New Roman" pitchFamily="18" charset="0"/>
              </a:rPr>
              <a:t> оказал упорное сопротивление превосходящим силам французской пехоты и конницы И. </a:t>
            </a:r>
            <a:r>
              <a:rPr lang="ru-RU" sz="2000" dirty="0" err="1" smtClean="0">
                <a:latin typeface="Times New Roman" pitchFamily="18" charset="0"/>
                <a:cs typeface="Times New Roman" pitchFamily="18" charset="0"/>
              </a:rPr>
              <a:t>Мюрата</a:t>
            </a:r>
            <a:r>
              <a:rPr lang="ru-RU" sz="2000" dirty="0" smtClean="0">
                <a:latin typeface="Times New Roman" pitchFamily="18" charset="0"/>
                <a:cs typeface="Times New Roman" pitchFamily="18" charset="0"/>
              </a:rPr>
              <a:t>. Отважно сражался в Бородинской битве, где погибла большая часть дивизии, которую он возглавлял. После пополнения,  дивизия проявила себя под Тарутином, Малоярославцем, Красным. В 1813 году участвовал в боях при </a:t>
            </a:r>
            <a:r>
              <a:rPr lang="ru-RU" sz="2000" dirty="0" err="1" smtClean="0">
                <a:latin typeface="Times New Roman" pitchFamily="18" charset="0"/>
                <a:cs typeface="Times New Roman" pitchFamily="18" charset="0"/>
              </a:rPr>
              <a:t>Кацбахе</a:t>
            </a:r>
            <a:r>
              <a:rPr lang="ru-RU" sz="2000" dirty="0" smtClean="0">
                <a:latin typeface="Times New Roman" pitchFamily="18" charset="0"/>
                <a:cs typeface="Times New Roman" pitchFamily="18" charset="0"/>
              </a:rPr>
              <a:t>, под Лейпцигом получил смертельную рану. В те годы имя генерала гремело по всей России. Его талантом и мужеством восхищались Бонапарт Наполеон и его маршалы.</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Grp="1" noChangeAspect="1" noChangeArrowheads="1"/>
          </p:cNvPicPr>
          <p:nvPr>
            <p:ph idx="1"/>
          </p:nvPr>
        </p:nvPicPr>
        <p:blipFill>
          <a:blip r:embed="rId2"/>
          <a:srcRect/>
          <a:stretch>
            <a:fillRect/>
          </a:stretch>
        </p:blipFill>
        <p:spPr bwMode="auto">
          <a:xfrm>
            <a:off x="214282" y="1857364"/>
            <a:ext cx="2963186" cy="3883021"/>
          </a:xfrm>
          <a:prstGeom prst="ellipse">
            <a:avLst/>
          </a:prstGeom>
          <a:noFill/>
          <a:ln w="9525">
            <a:solidFill>
              <a:srgbClr val="C00000"/>
            </a:solidFill>
            <a:miter lim="800000"/>
            <a:headEnd/>
            <a:tailEnd/>
          </a:ln>
          <a:effectLst>
            <a:glow rad="101600">
              <a:schemeClr val="accent2">
                <a:satMod val="175000"/>
                <a:alpha val="40000"/>
              </a:schemeClr>
            </a:glow>
          </a:effectLst>
          <a:scene3d>
            <a:camera prst="orthographicFront"/>
            <a:lightRig rig="threePt" dir="t"/>
          </a:scene3d>
          <a:sp3d>
            <a:bevelT w="114300" prst="artDeco"/>
          </a:sp3d>
        </p:spPr>
      </p:pic>
      <p:sp>
        <p:nvSpPr>
          <p:cNvPr id="11" name="Прямоугольник 10"/>
          <p:cNvSpPr/>
          <p:nvPr/>
        </p:nvSpPr>
        <p:spPr>
          <a:xfrm>
            <a:off x="2143108" y="285728"/>
            <a:ext cx="467236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Кожина  Василиса </a:t>
            </a:r>
          </a:p>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(приблизительно 1780-1840 гг.)</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2" name="Прямоугольник 11"/>
          <p:cNvSpPr/>
          <p:nvPr/>
        </p:nvSpPr>
        <p:spPr>
          <a:xfrm>
            <a:off x="3214678" y="1571612"/>
            <a:ext cx="5715056" cy="4708981"/>
          </a:xfrm>
          <a:prstGeom prst="rect">
            <a:avLst/>
          </a:prstGeom>
        </p:spPr>
        <p:txBody>
          <a:bodyPr wrap="square">
            <a:spAutoFit/>
          </a:bodyPr>
          <a:lstStyle/>
          <a:p>
            <a:pPr algn="just"/>
            <a:r>
              <a:rPr lang="ru-RU" sz="2000" dirty="0" smtClean="0">
                <a:latin typeface="Times New Roman" pitchFamily="18" charset="0"/>
                <a:cs typeface="Times New Roman" pitchFamily="18" charset="0"/>
              </a:rPr>
              <a:t>Легендарная партизанка Отечественной войны 1812 года. Во время французского нашествия организовала в </a:t>
            </a:r>
            <a:r>
              <a:rPr lang="ru-RU" sz="2000" dirty="0" err="1" smtClean="0">
                <a:latin typeface="Times New Roman" pitchFamily="18" charset="0"/>
                <a:cs typeface="Times New Roman" pitchFamily="18" charset="0"/>
              </a:rPr>
              <a:t>Сычевском</a:t>
            </a:r>
            <a:r>
              <a:rPr lang="ru-RU" sz="2000" dirty="0" smtClean="0">
                <a:latin typeface="Times New Roman" pitchFamily="18" charset="0"/>
                <a:cs typeface="Times New Roman" pitchFamily="18" charset="0"/>
              </a:rPr>
              <a:t> уезде Смоленской губернии партизанский отряд из подростков и женщин. Вооруженные захваченным у врага оружием, косами, вилами, партизаны под ее руководством несли охрану селений, нападали на отставшие обозы, отдельные малочисленные группы и одиночных солдат противника. Увеличившись за счет жителей соседних сел, отряд Кожиной стал наносить существенный урон французским войскам. За смелые, патриотические действия по защите Отечества от иноземных захватчиков была награждена медалью «В память Отечественной войны 1812 года».</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4282" y="1500174"/>
            <a:ext cx="3000396" cy="4050535"/>
          </a:xfrm>
          <a:prstGeom prst="ellipse">
            <a:avLst/>
          </a:prstGeom>
          <a:noFill/>
          <a:ln w="9525">
            <a:solidFill>
              <a:srgbClr val="C00000"/>
            </a:solidFill>
            <a:miter lim="800000"/>
            <a:headEnd/>
            <a:tailEnd/>
          </a:ln>
          <a:effectLst>
            <a:glow rad="101600">
              <a:schemeClr val="accent2">
                <a:satMod val="175000"/>
                <a:alpha val="40000"/>
              </a:schemeClr>
            </a:glow>
          </a:effectLst>
          <a:scene3d>
            <a:camera prst="orthographicFront"/>
            <a:lightRig rig="threePt" dir="t"/>
          </a:scene3d>
          <a:sp3d>
            <a:bevelT w="114300" prst="artDeco"/>
          </a:sp3d>
        </p:spPr>
      </p:pic>
      <p:sp>
        <p:nvSpPr>
          <p:cNvPr id="12" name="Прямоугольник 11"/>
          <p:cNvSpPr/>
          <p:nvPr/>
        </p:nvSpPr>
        <p:spPr>
          <a:xfrm>
            <a:off x="2428860" y="214290"/>
            <a:ext cx="416748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Курин Герасим Матвеевич </a:t>
            </a:r>
          </a:p>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(1777-1850 гг.)</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3" name="Прямоугольник 12"/>
          <p:cNvSpPr/>
          <p:nvPr/>
        </p:nvSpPr>
        <p:spPr>
          <a:xfrm>
            <a:off x="3286116" y="1142984"/>
            <a:ext cx="5500726" cy="5324535"/>
          </a:xfrm>
          <a:prstGeom prst="rect">
            <a:avLst/>
          </a:prstGeom>
        </p:spPr>
        <p:txBody>
          <a:bodyPr wrap="square">
            <a:spAutoFit/>
          </a:bodyPr>
          <a:lstStyle/>
          <a:p>
            <a:pPr algn="just"/>
            <a:r>
              <a:rPr lang="ru-RU" sz="2000" dirty="0" smtClean="0">
                <a:latin typeface="Times New Roman" pitchFamily="18" charset="0"/>
                <a:cs typeface="Times New Roman" pitchFamily="18" charset="0"/>
              </a:rPr>
              <a:t>Организатор и руководитель крупного партизанского отряда, действовавшего во время Отечественной войны 1812 года в тылу наполеоновских войск. Отряд состоял из 5300 пеших и 500 конных крестьян-партизан. Народные мстители оказывали сопротивление французским фуражирам, уничтожали команды грабителей, захватывали обозы с оружием, военным имуществом и продовольствием. В результате семи столкновений с наполеоновскими войсками Курин захватил в плен много французских солдат, 3 пушки. После войны к отряду Курина было привлечено широкое общественное внимание. За храбрость он был награжден Георгиевским крестом 1-й степени и медалью «В память Отечественно войны 1812 года».</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rcRect/>
          <a:stretch>
            <a:fillRect/>
          </a:stretch>
        </p:blipFill>
        <p:spPr bwMode="auto">
          <a:xfrm>
            <a:off x="285720" y="1357298"/>
            <a:ext cx="3000396" cy="4071966"/>
          </a:xfrm>
          <a:prstGeom prst="ellipse">
            <a:avLst/>
          </a:prstGeom>
          <a:noFill/>
          <a:ln w="9525">
            <a:solidFill>
              <a:srgbClr val="C00000"/>
            </a:solidFill>
            <a:miter lim="800000"/>
            <a:headEnd/>
            <a:tailEnd/>
          </a:ln>
          <a:effectLst>
            <a:glow rad="101600">
              <a:schemeClr val="accent2">
                <a:satMod val="175000"/>
                <a:alpha val="40000"/>
              </a:schemeClr>
            </a:glow>
          </a:effectLst>
          <a:scene3d>
            <a:camera prst="orthographicFront"/>
            <a:lightRig rig="threePt" dir="t"/>
          </a:scene3d>
          <a:sp3d>
            <a:bevelT w="114300" prst="artDeco"/>
          </a:sp3d>
        </p:spPr>
      </p:pic>
      <p:sp>
        <p:nvSpPr>
          <p:cNvPr id="5" name="Прямоугольник 4"/>
          <p:cNvSpPr/>
          <p:nvPr/>
        </p:nvSpPr>
        <p:spPr>
          <a:xfrm>
            <a:off x="3571868" y="1571612"/>
            <a:ext cx="5143536" cy="3477875"/>
          </a:xfrm>
          <a:prstGeom prst="rect">
            <a:avLst/>
          </a:prstGeom>
        </p:spPr>
        <p:txBody>
          <a:bodyPr wrap="square">
            <a:spAutoFit/>
          </a:bodyPr>
          <a:lstStyle/>
          <a:p>
            <a:r>
              <a:rPr lang="ru-RU" sz="2000" dirty="0" smtClean="0">
                <a:latin typeface="Times New Roman" pitchFamily="18" charset="0"/>
                <a:cs typeface="Times New Roman" pitchFamily="18" charset="0"/>
              </a:rPr>
              <a:t>Усач. Умом, пером остёр он, как француз,</a:t>
            </a:r>
          </a:p>
          <a:p>
            <a:r>
              <a:rPr lang="ru-RU" sz="2000" dirty="0" smtClean="0">
                <a:latin typeface="Times New Roman" pitchFamily="18" charset="0"/>
                <a:cs typeface="Times New Roman" pitchFamily="18" charset="0"/>
              </a:rPr>
              <a:t>Но саблею французам страшен:</a:t>
            </a:r>
          </a:p>
          <a:p>
            <a:r>
              <a:rPr lang="ru-RU" sz="2000" dirty="0" smtClean="0">
                <a:latin typeface="Times New Roman" pitchFamily="18" charset="0"/>
                <a:cs typeface="Times New Roman" pitchFamily="18" charset="0"/>
              </a:rPr>
              <a:t>Он не дает топтать врагам нежатых пашен</a:t>
            </a:r>
          </a:p>
          <a:p>
            <a:r>
              <a:rPr lang="ru-RU" sz="2000" dirty="0" smtClean="0">
                <a:latin typeface="Times New Roman" pitchFamily="18" charset="0"/>
                <a:cs typeface="Times New Roman" pitchFamily="18" charset="0"/>
              </a:rPr>
              <a:t>И, закрутив гусарский ус,</a:t>
            </a:r>
          </a:p>
          <a:p>
            <a:r>
              <a:rPr lang="ru-RU" sz="2000" dirty="0" smtClean="0">
                <a:latin typeface="Times New Roman" pitchFamily="18" charset="0"/>
                <a:cs typeface="Times New Roman" pitchFamily="18" charset="0"/>
              </a:rPr>
              <a:t>Вот потонул в густых лесах с отрядом —</a:t>
            </a:r>
          </a:p>
          <a:p>
            <a:r>
              <a:rPr lang="ru-RU" sz="2000" dirty="0" smtClean="0">
                <a:latin typeface="Times New Roman" pitchFamily="18" charset="0"/>
                <a:cs typeface="Times New Roman" pitchFamily="18" charset="0"/>
              </a:rPr>
              <a:t>И след простыл!.. То невидимкой он, то рядом,</a:t>
            </a:r>
          </a:p>
          <a:p>
            <a:r>
              <a:rPr lang="ru-RU" sz="2000" dirty="0" smtClean="0">
                <a:latin typeface="Times New Roman" pitchFamily="18" charset="0"/>
                <a:cs typeface="Times New Roman" pitchFamily="18" charset="0"/>
              </a:rPr>
              <a:t>То, вынырнув опять, следом</a:t>
            </a:r>
          </a:p>
          <a:p>
            <a:r>
              <a:rPr lang="ru-RU" sz="2000" dirty="0" smtClean="0">
                <a:latin typeface="Times New Roman" pitchFamily="18" charset="0"/>
                <a:cs typeface="Times New Roman" pitchFamily="18" charset="0"/>
              </a:rPr>
              <a:t>Идет за шумными французскими полками</a:t>
            </a:r>
          </a:p>
          <a:p>
            <a:r>
              <a:rPr lang="ru-RU" sz="2000" dirty="0" smtClean="0">
                <a:latin typeface="Times New Roman" pitchFamily="18" charset="0"/>
                <a:cs typeface="Times New Roman" pitchFamily="18" charset="0"/>
              </a:rPr>
              <a:t>И ловит их, как рыб, без невода, руками.</a:t>
            </a:r>
          </a:p>
          <a:p>
            <a:r>
              <a:rPr lang="ru-RU" sz="2000" dirty="0" smtClean="0">
                <a:latin typeface="Times New Roman" pitchFamily="18" charset="0"/>
                <a:cs typeface="Times New Roman" pitchFamily="18" charset="0"/>
              </a:rPr>
              <a:t>Его постель — земля, а лес дремучий — дом!</a:t>
            </a:r>
            <a:endParaRPr lang="ru-RU" sz="2000" dirty="0">
              <a:latin typeface="Times New Roman" pitchFamily="18" charset="0"/>
              <a:cs typeface="Times New Roman" pitchFamily="18" charset="0"/>
            </a:endParaRPr>
          </a:p>
        </p:txBody>
      </p:sp>
      <p:sp>
        <p:nvSpPr>
          <p:cNvPr id="8" name="Прямоугольник 7"/>
          <p:cNvSpPr/>
          <p:nvPr/>
        </p:nvSpPr>
        <p:spPr>
          <a:xfrm>
            <a:off x="1214414" y="285728"/>
            <a:ext cx="698204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Денис Васильевич Давыдов – поэт и партизан </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1" name="TextBox 10"/>
          <p:cNvSpPr txBox="1"/>
          <p:nvPr/>
        </p:nvSpPr>
        <p:spPr>
          <a:xfrm>
            <a:off x="6929454" y="5072074"/>
            <a:ext cx="1780296" cy="400110"/>
          </a:xfrm>
          <a:prstGeom prst="rect">
            <a:avLst/>
          </a:prstGeom>
          <a:noFill/>
        </p:spPr>
        <p:txBody>
          <a:bodyPr wrap="none" rtlCol="0">
            <a:spAutoFit/>
          </a:bodyPr>
          <a:lstStyle/>
          <a:p>
            <a:r>
              <a:rPr lang="ru-RU" sz="2000" dirty="0" smtClean="0">
                <a:latin typeface="Times New Roman" pitchFamily="18" charset="0"/>
                <a:cs typeface="Times New Roman" pitchFamily="18" charset="0"/>
              </a:rPr>
              <a:t>Федор  Глинка</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571472" y="500042"/>
            <a:ext cx="8143932" cy="5632311"/>
          </a:xfrm>
          <a:prstGeom prst="rect">
            <a:avLst/>
          </a:prstGeom>
        </p:spPr>
        <p:txBody>
          <a:bodyPr wrap="square">
            <a:spAutoFit/>
          </a:bodyPr>
          <a:lstStyle/>
          <a:p>
            <a:pPr algn="just">
              <a:buNone/>
            </a:pPr>
            <a:r>
              <a:rPr lang="ru-RU" sz="2000" b="1" dirty="0" smtClean="0">
                <a:latin typeface="Times New Roman" pitchFamily="18" charset="0"/>
                <a:cs typeface="Times New Roman" pitchFamily="18" charset="0"/>
              </a:rPr>
              <a:t>Денис Васильевич Давыдов, </a:t>
            </a:r>
            <a:r>
              <a:rPr lang="ru-RU" sz="2000" dirty="0" smtClean="0">
                <a:latin typeface="Times New Roman" pitchFamily="18" charset="0"/>
                <a:cs typeface="Times New Roman" pitchFamily="18" charset="0"/>
              </a:rPr>
              <a:t>будущий генерал - лейтенант, родился </a:t>
            </a:r>
          </a:p>
          <a:p>
            <a:pPr algn="just">
              <a:buNone/>
            </a:pPr>
            <a:r>
              <a:rPr lang="ru-RU" sz="2000" dirty="0" smtClean="0">
                <a:latin typeface="Times New Roman" pitchFamily="18" charset="0"/>
                <a:cs typeface="Times New Roman" pitchFamily="18" charset="0"/>
              </a:rPr>
              <a:t>16</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июля 1784 г. в Москве. Сын бригадира Василия Денисовича</a:t>
            </a:r>
          </a:p>
          <a:p>
            <a:pPr marL="0" indent="0" algn="just">
              <a:buNone/>
            </a:pPr>
            <a:r>
              <a:rPr lang="ru-RU" sz="2000" dirty="0" smtClean="0">
                <a:latin typeface="Times New Roman" pitchFamily="18" charset="0"/>
                <a:cs typeface="Times New Roman" pitchFamily="18" charset="0"/>
              </a:rPr>
              <a:t>Давыдова, который имел честь служить под командованием </a:t>
            </a:r>
          </a:p>
          <a:p>
            <a:pPr marL="0" indent="0" algn="just">
              <a:buNone/>
            </a:pPr>
            <a:r>
              <a:rPr lang="ru-RU" sz="2000" dirty="0" smtClean="0">
                <a:latin typeface="Times New Roman" pitchFamily="18" charset="0"/>
                <a:cs typeface="Times New Roman" pitchFamily="18" charset="0"/>
              </a:rPr>
              <a:t>А.В. Суворова. </a:t>
            </a:r>
          </a:p>
          <a:p>
            <a:pPr marL="0" indent="0" algn="just">
              <a:buNone/>
            </a:pPr>
            <a:r>
              <a:rPr lang="ru-RU" sz="2000" dirty="0" smtClean="0">
                <a:latin typeface="Times New Roman" pitchFamily="18" charset="0"/>
                <a:cs typeface="Times New Roman" pitchFamily="18" charset="0"/>
              </a:rPr>
              <a:t>Денис Давыдов –герой Отечественной войны 1812 г. В начале Отечественной войны служил в Ахтырском гусарском полку в чине подполковника. Давыдов  стал одним из инициаторов и руководителей армейского партизанского движения, сыгравшего значительную роль в победе над Великой армией Наполеона. </a:t>
            </a:r>
          </a:p>
          <a:p>
            <a:pPr marL="0" indent="0" algn="just">
              <a:buNone/>
            </a:pPr>
            <a:r>
              <a:rPr lang="ru-RU" sz="2000" dirty="0" smtClean="0">
                <a:latin typeface="Times New Roman" pitchFamily="18" charset="0"/>
                <a:cs typeface="Times New Roman" pitchFamily="18" charset="0"/>
              </a:rPr>
              <a:t>Идею создания летучего партизанского отряда Давыдов предложил Багратиону перед Бородинским сражением. В первом отряде Дениса Давыдова было 50 гусар и 80 казаков, однако результаты их вылазок были настолько значительными, что Кутузов принял решение увеличить численность отряда до 300 человек. Денис Давыдов в начале ноября под Красным взял в плен 60 офицеров противника, в том числе двух генералов – </a:t>
            </a:r>
            <a:r>
              <a:rPr lang="ru-RU" sz="2000" dirty="0" err="1" smtClean="0">
                <a:latin typeface="Times New Roman" pitchFamily="18" charset="0"/>
                <a:cs typeface="Times New Roman" pitchFamily="18" charset="0"/>
              </a:rPr>
              <a:t>Альмерона</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Бюрта</a:t>
            </a:r>
            <a:r>
              <a:rPr lang="ru-RU" sz="2000" dirty="0" smtClean="0">
                <a:latin typeface="Times New Roman" pitchFamily="18" charset="0"/>
                <a:cs typeface="Times New Roman" pitchFamily="18" charset="0"/>
              </a:rPr>
              <a:t>, а также большой обоз. 9 декабря Давыдов вынудил австрийского генерала </a:t>
            </a:r>
            <a:r>
              <a:rPr lang="ru-RU" sz="2000" dirty="0" err="1" smtClean="0">
                <a:latin typeface="Times New Roman" pitchFamily="18" charset="0"/>
                <a:cs typeface="Times New Roman" pitchFamily="18" charset="0"/>
              </a:rPr>
              <a:t>Фрелиха</a:t>
            </a:r>
            <a:r>
              <a:rPr lang="ru-RU" sz="2000" dirty="0" smtClean="0">
                <a:latin typeface="Times New Roman" pitchFamily="18" charset="0"/>
                <a:cs typeface="Times New Roman" pitchFamily="18" charset="0"/>
              </a:rPr>
              <a:t> сдать ему Гродно.</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071670" y="2143116"/>
            <a:ext cx="5000660" cy="2571769"/>
          </a:xfrm>
        </p:spPr>
        <p:txBody>
          <a:bodyPr>
            <a:normAutofit lnSpcReduction="10000"/>
          </a:bodyPr>
          <a:lstStyle/>
          <a:p>
            <a:pPr algn="ctr">
              <a:buNone/>
            </a:pPr>
            <a:endParaRPr lang="ru-RU" sz="2400" b="1" dirty="0" smtClean="0">
              <a:solidFill>
                <a:schemeClr val="tx1">
                  <a:lumMod val="10000"/>
                </a:schemeClr>
              </a:solidFill>
              <a:latin typeface="Times New Roman" pitchFamily="18" charset="0"/>
              <a:cs typeface="Times New Roman" pitchFamily="18" charset="0"/>
            </a:endParaRPr>
          </a:p>
          <a:p>
            <a:pPr algn="ctr">
              <a:buNone/>
            </a:pPr>
            <a:r>
              <a:rPr lang="ru-RU" sz="2400" b="1" dirty="0" smtClean="0">
                <a:latin typeface="Times New Roman" pitchFamily="18" charset="0"/>
                <a:cs typeface="Times New Roman" pitchFamily="18" charset="0"/>
              </a:rPr>
              <a:t>Нить </a:t>
            </a:r>
            <a:r>
              <a:rPr lang="ru-RU" sz="2400" b="1" dirty="0">
                <a:latin typeface="Times New Roman" pitchFamily="18" charset="0"/>
                <a:cs typeface="Times New Roman" pitchFamily="18" charset="0"/>
              </a:rPr>
              <a:t>истории прекрасна</a:t>
            </a:r>
          </a:p>
          <a:p>
            <a:pPr algn="ctr">
              <a:buNone/>
            </a:pPr>
            <a:r>
              <a:rPr lang="ru-RU" sz="2400" b="1" dirty="0">
                <a:latin typeface="Times New Roman" pitchFamily="18" charset="0"/>
                <a:cs typeface="Times New Roman" pitchFamily="18" charset="0"/>
              </a:rPr>
              <a:t>Златом добрых славных дел.</a:t>
            </a:r>
          </a:p>
          <a:p>
            <a:pPr algn="ctr">
              <a:buNone/>
            </a:pPr>
            <a:r>
              <a:rPr lang="ru-RU" sz="2400" b="1" dirty="0">
                <a:latin typeface="Times New Roman" pitchFamily="18" charset="0"/>
                <a:cs typeface="Times New Roman" pitchFamily="18" charset="0"/>
              </a:rPr>
              <a:t>Жизнь того лишь не напрасна,</a:t>
            </a:r>
          </a:p>
          <a:p>
            <a:pPr algn="ctr">
              <a:buNone/>
            </a:pPr>
            <a:r>
              <a:rPr lang="ru-RU" sz="2400" b="1" dirty="0">
                <a:latin typeface="Times New Roman" pitchFamily="18" charset="0"/>
                <a:cs typeface="Times New Roman" pitchFamily="18" charset="0"/>
              </a:rPr>
              <a:t>За Отчизну кто радел</a:t>
            </a:r>
            <a:r>
              <a:rPr lang="ru-RU" sz="2400" dirty="0" smtClean="0">
                <a:latin typeface="Times New Roman" pitchFamily="18" charset="0"/>
                <a:cs typeface="Times New Roman" pitchFamily="18" charset="0"/>
              </a:rPr>
              <a:t>.</a:t>
            </a:r>
          </a:p>
          <a:p>
            <a:pPr algn="ctr">
              <a:buNone/>
            </a:pPr>
            <a:r>
              <a:rPr lang="ru-RU" sz="2000" dirty="0" smtClean="0">
                <a:solidFill>
                  <a:schemeClr val="tx1">
                    <a:lumMod val="10000"/>
                  </a:schemeClr>
                </a:solidFill>
                <a:latin typeface="Times New Roman" pitchFamily="18" charset="0"/>
                <a:cs typeface="Times New Roman" pitchFamily="18" charset="0"/>
              </a:rPr>
              <a:t>                               Евгения </a:t>
            </a:r>
            <a:r>
              <a:rPr lang="ru-RU" sz="2000" dirty="0">
                <a:solidFill>
                  <a:schemeClr val="tx1">
                    <a:lumMod val="10000"/>
                  </a:schemeClr>
                </a:solidFill>
                <a:latin typeface="Times New Roman" pitchFamily="18" charset="0"/>
                <a:cs typeface="Times New Roman" pitchFamily="18" charset="0"/>
              </a:rPr>
              <a:t>Трушина</a:t>
            </a:r>
          </a:p>
          <a:p>
            <a:endParaRPr lang="ru-RU" dirty="0"/>
          </a:p>
        </p:txBody>
      </p:sp>
      <p:pic>
        <p:nvPicPr>
          <p:cNvPr id="9" name="Содержимое 3"/>
          <p:cNvPicPr>
            <a:picLocks/>
          </p:cNvPicPr>
          <p:nvPr/>
        </p:nvPicPr>
        <p:blipFill>
          <a:blip r:embed="rId2"/>
          <a:srcRect/>
          <a:stretch>
            <a:fillRect/>
          </a:stretch>
        </p:blipFill>
        <p:spPr bwMode="auto">
          <a:xfrm rot="354444">
            <a:off x="5028240" y="4783918"/>
            <a:ext cx="1500198" cy="2002197"/>
          </a:xfrm>
          <a:prstGeom prst="ellipse">
            <a:avLst/>
          </a:prstGeom>
          <a:noFill/>
          <a:ln w="9525">
            <a:solidFill>
              <a:srgbClr val="C00000"/>
            </a:solidFill>
            <a:miter lim="800000"/>
            <a:headEnd/>
            <a:tailEnd/>
          </a:ln>
          <a:effectLst>
            <a:glow rad="63500">
              <a:schemeClr val="accent3">
                <a:satMod val="175000"/>
                <a:alpha val="40000"/>
              </a:schemeClr>
            </a:glow>
          </a:effectLst>
          <a:scene3d>
            <a:camera prst="orthographicFront"/>
            <a:lightRig rig="threePt" dir="t"/>
          </a:scene3d>
          <a:sp3d>
            <a:bevelT w="114300" prst="artDeco"/>
          </a:sp3d>
        </p:spPr>
      </p:pic>
      <p:pic>
        <p:nvPicPr>
          <p:cNvPr id="10" name="Picture 2"/>
          <p:cNvPicPr>
            <a:picLocks noChangeAspect="1" noChangeArrowheads="1"/>
          </p:cNvPicPr>
          <p:nvPr/>
        </p:nvPicPr>
        <p:blipFill>
          <a:blip r:embed="rId3"/>
          <a:srcRect/>
          <a:stretch>
            <a:fillRect/>
          </a:stretch>
        </p:blipFill>
        <p:spPr bwMode="auto">
          <a:xfrm rot="20838674">
            <a:off x="193519" y="784128"/>
            <a:ext cx="1500198" cy="1928826"/>
          </a:xfrm>
          <a:prstGeom prst="ellipse">
            <a:avLst/>
          </a:prstGeom>
          <a:noFill/>
          <a:ln w="9525">
            <a:solidFill>
              <a:srgbClr val="C00000"/>
            </a:solidFill>
            <a:miter lim="800000"/>
            <a:headEnd/>
            <a:tailEnd/>
          </a:ln>
          <a:effectLst>
            <a:glow rad="63500">
              <a:schemeClr val="accent3">
                <a:satMod val="175000"/>
                <a:alpha val="40000"/>
              </a:schemeClr>
            </a:glow>
          </a:effectLst>
          <a:scene3d>
            <a:camera prst="orthographicFront"/>
            <a:lightRig rig="threePt" dir="t"/>
          </a:scene3d>
          <a:sp3d>
            <a:bevelT w="114300" prst="artDeco"/>
          </a:sp3d>
        </p:spPr>
      </p:pic>
      <p:pic>
        <p:nvPicPr>
          <p:cNvPr id="11" name="Picture 3"/>
          <p:cNvPicPr>
            <a:picLocks noChangeAspect="1" noChangeArrowheads="1"/>
          </p:cNvPicPr>
          <p:nvPr/>
        </p:nvPicPr>
        <p:blipFill>
          <a:blip r:embed="rId4" cstate="print"/>
          <a:srcRect/>
          <a:stretch>
            <a:fillRect/>
          </a:stretch>
        </p:blipFill>
        <p:spPr bwMode="auto">
          <a:xfrm rot="20838914">
            <a:off x="2769270" y="355012"/>
            <a:ext cx="1500198" cy="1965891"/>
          </a:xfrm>
          <a:prstGeom prst="ellipse">
            <a:avLst/>
          </a:prstGeom>
          <a:noFill/>
          <a:ln w="9525">
            <a:solidFill>
              <a:srgbClr val="C00000"/>
            </a:solidFill>
            <a:miter lim="800000"/>
            <a:headEnd/>
            <a:tailEnd/>
          </a:ln>
          <a:effectLst>
            <a:glow rad="63500">
              <a:schemeClr val="accent2">
                <a:satMod val="175000"/>
                <a:alpha val="40000"/>
              </a:schemeClr>
            </a:glow>
          </a:effectLst>
          <a:scene3d>
            <a:camera prst="orthographicFront"/>
            <a:lightRig rig="threePt" dir="t"/>
          </a:scene3d>
          <a:sp3d>
            <a:bevelT w="114300" prst="artDeco"/>
          </a:sp3d>
        </p:spPr>
      </p:pic>
      <p:pic>
        <p:nvPicPr>
          <p:cNvPr id="12" name="Picture 5"/>
          <p:cNvPicPr>
            <a:picLocks noChangeAspect="1" noChangeArrowheads="1"/>
          </p:cNvPicPr>
          <p:nvPr/>
        </p:nvPicPr>
        <p:blipFill>
          <a:blip r:embed="rId5" cstate="print"/>
          <a:srcRect/>
          <a:stretch>
            <a:fillRect/>
          </a:stretch>
        </p:blipFill>
        <p:spPr bwMode="auto">
          <a:xfrm rot="363569">
            <a:off x="5042519" y="316476"/>
            <a:ext cx="1500198" cy="2000264"/>
          </a:xfrm>
          <a:prstGeom prst="ellipse">
            <a:avLst/>
          </a:prstGeom>
          <a:noFill/>
          <a:ln w="9525">
            <a:solidFill>
              <a:srgbClr val="C00000"/>
            </a:solidFill>
            <a:miter lim="800000"/>
            <a:headEnd/>
            <a:tailEnd/>
          </a:ln>
          <a:effectLst>
            <a:glow rad="63500">
              <a:schemeClr val="accent2">
                <a:satMod val="175000"/>
                <a:alpha val="40000"/>
              </a:schemeClr>
            </a:glow>
          </a:effectLst>
          <a:scene3d>
            <a:camera prst="orthographicFront"/>
            <a:lightRig rig="threePt" dir="t"/>
          </a:scene3d>
          <a:sp3d>
            <a:bevelT w="114300" prst="artDeco"/>
          </a:sp3d>
        </p:spPr>
      </p:pic>
      <p:pic>
        <p:nvPicPr>
          <p:cNvPr id="13" name="Picture 3"/>
          <p:cNvPicPr>
            <a:picLocks noChangeAspect="1" noChangeArrowheads="1"/>
          </p:cNvPicPr>
          <p:nvPr/>
        </p:nvPicPr>
        <p:blipFill>
          <a:blip r:embed="rId6" cstate="print"/>
          <a:srcRect/>
          <a:stretch>
            <a:fillRect/>
          </a:stretch>
        </p:blipFill>
        <p:spPr bwMode="auto">
          <a:xfrm rot="741118">
            <a:off x="7423517" y="853353"/>
            <a:ext cx="1520091" cy="2038041"/>
          </a:xfrm>
          <a:prstGeom prst="ellipse">
            <a:avLst/>
          </a:prstGeom>
          <a:noFill/>
          <a:ln w="9525">
            <a:solidFill>
              <a:srgbClr val="C00000"/>
            </a:solidFill>
            <a:miter lim="800000"/>
            <a:headEnd/>
            <a:tailEnd/>
          </a:ln>
          <a:effectLst>
            <a:glow rad="63500">
              <a:schemeClr val="accent2">
                <a:satMod val="175000"/>
                <a:alpha val="40000"/>
              </a:schemeClr>
            </a:glow>
          </a:effectLst>
          <a:scene3d>
            <a:camera prst="orthographicFront"/>
            <a:lightRig rig="threePt" dir="t"/>
          </a:scene3d>
          <a:sp3d>
            <a:bevelT w="114300" prst="artDeco"/>
          </a:sp3d>
        </p:spPr>
      </p:pic>
      <p:pic>
        <p:nvPicPr>
          <p:cNvPr id="14" name="Рисунок 13"/>
          <p:cNvPicPr/>
          <p:nvPr/>
        </p:nvPicPr>
        <p:blipFill>
          <a:blip r:embed="rId7"/>
          <a:srcRect l="5522" t="4839" r="4926" b="11712"/>
          <a:stretch>
            <a:fillRect/>
          </a:stretch>
        </p:blipFill>
        <p:spPr bwMode="auto">
          <a:xfrm rot="21103657">
            <a:off x="2145073" y="4636072"/>
            <a:ext cx="1522317" cy="2123460"/>
          </a:xfrm>
          <a:prstGeom prst="ellipse">
            <a:avLst/>
          </a:prstGeom>
          <a:noFill/>
          <a:ln w="9525">
            <a:solidFill>
              <a:srgbClr val="C00000"/>
            </a:solidFill>
            <a:miter lim="800000"/>
            <a:headEnd/>
            <a:tailEnd/>
          </a:ln>
          <a:effectLst>
            <a:glow rad="63500">
              <a:schemeClr val="accent2">
                <a:satMod val="175000"/>
                <a:alpha val="40000"/>
              </a:schemeClr>
            </a:glow>
          </a:effectLst>
          <a:scene3d>
            <a:camera prst="orthographicFront"/>
            <a:lightRig rig="threePt" dir="t"/>
          </a:scene3d>
          <a:sp3d>
            <a:bevelT w="114300" prst="artDeco"/>
          </a:sp3d>
        </p:spPr>
      </p:pic>
      <p:pic>
        <p:nvPicPr>
          <p:cNvPr id="15" name="Содержимое 5"/>
          <p:cNvPicPr>
            <a:picLocks/>
          </p:cNvPicPr>
          <p:nvPr/>
        </p:nvPicPr>
        <p:blipFill>
          <a:blip r:embed="rId8"/>
          <a:srcRect l="5455" t="4478" r="5455" b="12908"/>
          <a:stretch>
            <a:fillRect/>
          </a:stretch>
        </p:blipFill>
        <p:spPr bwMode="auto">
          <a:xfrm rot="787722">
            <a:off x="7279894" y="3573236"/>
            <a:ext cx="1500198" cy="2000264"/>
          </a:xfrm>
          <a:prstGeom prst="ellipse">
            <a:avLst/>
          </a:prstGeom>
          <a:noFill/>
          <a:ln w="9525">
            <a:solidFill>
              <a:srgbClr val="C00000"/>
            </a:solidFill>
            <a:miter lim="800000"/>
            <a:headEnd/>
            <a:tailEnd/>
          </a:ln>
          <a:effectLst>
            <a:glow rad="101600">
              <a:schemeClr val="accent2">
                <a:satMod val="175000"/>
                <a:alpha val="40000"/>
              </a:schemeClr>
            </a:glow>
          </a:effectLst>
          <a:scene3d>
            <a:camera prst="orthographicFront"/>
            <a:lightRig rig="threePt" dir="t"/>
          </a:scene3d>
          <a:sp3d>
            <a:bevelT w="114300" prst="artDeco"/>
          </a:sp3d>
        </p:spPr>
      </p:pic>
      <p:pic>
        <p:nvPicPr>
          <p:cNvPr id="16" name="Содержимое 3"/>
          <p:cNvPicPr>
            <a:picLocks/>
          </p:cNvPicPr>
          <p:nvPr/>
        </p:nvPicPr>
        <p:blipFill>
          <a:blip r:embed="rId9"/>
          <a:srcRect l="5639" t="2662" r="6954" b="13301"/>
          <a:stretch>
            <a:fillRect/>
          </a:stretch>
        </p:blipFill>
        <p:spPr bwMode="auto">
          <a:xfrm rot="20886119">
            <a:off x="188460" y="3412170"/>
            <a:ext cx="1428760" cy="1977077"/>
          </a:xfrm>
          <a:prstGeom prst="ellipse">
            <a:avLst/>
          </a:prstGeom>
          <a:noFill/>
          <a:ln w="9525">
            <a:solidFill>
              <a:srgbClr val="C00000"/>
            </a:solidFill>
            <a:miter lim="800000"/>
            <a:headEnd/>
            <a:tailEnd/>
          </a:ln>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214290"/>
            <a:ext cx="4786346" cy="642942"/>
          </a:xfrm>
        </p:spPr>
        <p:txBody>
          <a:bodyPr>
            <a:normAutofit/>
          </a:bodyPr>
          <a:lstStyle/>
          <a:p>
            <a:r>
              <a:rPr lang="ru-RU" sz="2400" dirty="0" smtClean="0">
                <a:solidFill>
                  <a:schemeClr val="tx1">
                    <a:lumMod val="10000"/>
                  </a:schemeClr>
                </a:solidFill>
                <a:latin typeface="Times New Roman" pitchFamily="18" charset="0"/>
                <a:cs typeface="Times New Roman" pitchFamily="18" charset="0"/>
              </a:rPr>
              <a:t>Ресурсы Интернет</a:t>
            </a:r>
            <a:endParaRPr lang="ru-RU" sz="2400" dirty="0">
              <a:solidFill>
                <a:schemeClr val="tx1">
                  <a:lumMod val="10000"/>
                </a:schemeClr>
              </a:solidFill>
              <a:latin typeface="Times New Roman" pitchFamily="18" charset="0"/>
              <a:cs typeface="Times New Roman" pitchFamily="18" charset="0"/>
            </a:endParaRPr>
          </a:p>
        </p:txBody>
      </p:sp>
      <p:sp>
        <p:nvSpPr>
          <p:cNvPr id="4" name="Прямоугольник 3"/>
          <p:cNvSpPr/>
          <p:nvPr/>
        </p:nvSpPr>
        <p:spPr>
          <a:xfrm>
            <a:off x="4000496" y="2571744"/>
            <a:ext cx="2457596" cy="369332"/>
          </a:xfrm>
          <a:prstGeom prst="rect">
            <a:avLst/>
          </a:prstGeom>
        </p:spPr>
        <p:txBody>
          <a:bodyPr wrap="none">
            <a:spAutoFit/>
          </a:bodyPr>
          <a:lstStyle/>
          <a:p>
            <a:r>
              <a:rPr lang="ru-RU" dirty="0" smtClean="0"/>
              <a:t>М. Б. Барклай де Толли</a:t>
            </a:r>
            <a:endParaRPr lang="ru-RU" dirty="0"/>
          </a:p>
        </p:txBody>
      </p:sp>
      <p:sp>
        <p:nvSpPr>
          <p:cNvPr id="5" name="Прямоугольник 4"/>
          <p:cNvSpPr/>
          <p:nvPr/>
        </p:nvSpPr>
        <p:spPr>
          <a:xfrm>
            <a:off x="357158" y="2571744"/>
            <a:ext cx="3483133" cy="369332"/>
          </a:xfrm>
          <a:prstGeom prst="rect">
            <a:avLst/>
          </a:prstGeom>
        </p:spPr>
        <p:txBody>
          <a:bodyPr wrap="none">
            <a:spAutoFit/>
          </a:bodyPr>
          <a:lstStyle/>
          <a:p>
            <a:r>
              <a:rPr lang="en-US" dirty="0" smtClean="0"/>
              <a:t>http://hero-1812.narod.ru/p3.html</a:t>
            </a:r>
            <a:endParaRPr lang="ru-RU" dirty="0"/>
          </a:p>
        </p:txBody>
      </p:sp>
      <p:sp>
        <p:nvSpPr>
          <p:cNvPr id="6" name="Прямоугольник 5"/>
          <p:cNvSpPr/>
          <p:nvPr/>
        </p:nvSpPr>
        <p:spPr>
          <a:xfrm>
            <a:off x="3929058" y="1285860"/>
            <a:ext cx="4857784" cy="369332"/>
          </a:xfrm>
          <a:prstGeom prst="rect">
            <a:avLst/>
          </a:prstGeom>
        </p:spPr>
        <p:txBody>
          <a:bodyPr wrap="square">
            <a:spAutoFit/>
          </a:bodyPr>
          <a:lstStyle/>
          <a:p>
            <a:r>
              <a:rPr lang="ru-RU" dirty="0" smtClean="0"/>
              <a:t>Отец Василий Васильковский    на поле боя</a:t>
            </a:r>
            <a:endParaRPr lang="ru-RU" dirty="0"/>
          </a:p>
        </p:txBody>
      </p:sp>
      <p:sp>
        <p:nvSpPr>
          <p:cNvPr id="7" name="Прямоугольник 6"/>
          <p:cNvSpPr/>
          <p:nvPr/>
        </p:nvSpPr>
        <p:spPr>
          <a:xfrm>
            <a:off x="357158" y="1285860"/>
            <a:ext cx="3536033" cy="369332"/>
          </a:xfrm>
          <a:prstGeom prst="rect">
            <a:avLst/>
          </a:prstGeom>
        </p:spPr>
        <p:txBody>
          <a:bodyPr wrap="none">
            <a:spAutoFit/>
          </a:bodyPr>
          <a:lstStyle/>
          <a:p>
            <a:r>
              <a:rPr lang="en-US" dirty="0" smtClean="0"/>
              <a:t>http://hero-1812.narod.ru/p4.html</a:t>
            </a:r>
            <a:r>
              <a:rPr lang="ru-RU" dirty="0" smtClean="0"/>
              <a:t> </a:t>
            </a:r>
            <a:endParaRPr lang="ru-RU" dirty="0"/>
          </a:p>
        </p:txBody>
      </p:sp>
      <p:sp>
        <p:nvSpPr>
          <p:cNvPr id="13" name="Прямоугольник 12"/>
          <p:cNvSpPr/>
          <p:nvPr/>
        </p:nvSpPr>
        <p:spPr>
          <a:xfrm>
            <a:off x="4071934" y="3500438"/>
            <a:ext cx="1651671" cy="369332"/>
          </a:xfrm>
          <a:prstGeom prst="rect">
            <a:avLst/>
          </a:prstGeom>
        </p:spPr>
        <p:txBody>
          <a:bodyPr wrap="none">
            <a:spAutoFit/>
          </a:bodyPr>
          <a:lstStyle/>
          <a:p>
            <a:r>
              <a:rPr lang="ru-RU" dirty="0" smtClean="0">
                <a:latin typeface="Times New Roman" pitchFamily="18" charset="0"/>
                <a:cs typeface="Times New Roman" pitchFamily="18" charset="0"/>
              </a:rPr>
              <a:t>Н. Н. Раевский</a:t>
            </a:r>
            <a:endParaRPr lang="ru-RU" dirty="0">
              <a:latin typeface="Times New Roman" pitchFamily="18" charset="0"/>
              <a:cs typeface="Times New Roman" pitchFamily="18" charset="0"/>
            </a:endParaRPr>
          </a:p>
        </p:txBody>
      </p:sp>
      <p:sp>
        <p:nvSpPr>
          <p:cNvPr id="14" name="Прямоугольник 13"/>
          <p:cNvSpPr/>
          <p:nvPr/>
        </p:nvSpPr>
        <p:spPr>
          <a:xfrm>
            <a:off x="357158" y="3500438"/>
            <a:ext cx="3409908" cy="369332"/>
          </a:xfrm>
          <a:prstGeom prst="rect">
            <a:avLst/>
          </a:prstGeom>
        </p:spPr>
        <p:txBody>
          <a:bodyPr wrap="none">
            <a:spAutoFit/>
          </a:bodyPr>
          <a:lstStyle/>
          <a:p>
            <a:r>
              <a:rPr lang="en-US" dirty="0" smtClean="0">
                <a:latin typeface="Times New Roman" pitchFamily="18" charset="0"/>
                <a:cs typeface="Times New Roman" pitchFamily="18" charset="0"/>
              </a:rPr>
              <a:t>http://hero-1812.narod.ru/p26.html</a:t>
            </a:r>
            <a:endParaRPr lang="ru-RU" dirty="0">
              <a:latin typeface="Times New Roman" pitchFamily="18" charset="0"/>
              <a:cs typeface="Times New Roman" pitchFamily="18" charset="0"/>
            </a:endParaRPr>
          </a:p>
        </p:txBody>
      </p:sp>
      <p:sp>
        <p:nvSpPr>
          <p:cNvPr id="19" name="Прямоугольник 18"/>
          <p:cNvSpPr/>
          <p:nvPr/>
        </p:nvSpPr>
        <p:spPr>
          <a:xfrm>
            <a:off x="357158" y="857232"/>
            <a:ext cx="4643470" cy="369332"/>
          </a:xfrm>
          <a:prstGeom prst="rect">
            <a:avLst/>
          </a:prstGeom>
        </p:spPr>
        <p:txBody>
          <a:bodyPr wrap="square">
            <a:spAutoFit/>
          </a:bodyPr>
          <a:lstStyle/>
          <a:p>
            <a:r>
              <a:rPr lang="en-US" dirty="0" smtClean="0"/>
              <a:t>http://images.yandex.ru/yandsearch?p=1&amp;text</a:t>
            </a:r>
            <a:r>
              <a:rPr lang="ru-RU" dirty="0" smtClean="0"/>
              <a:t> </a:t>
            </a:r>
            <a:endParaRPr lang="ru-RU" dirty="0"/>
          </a:p>
        </p:txBody>
      </p:sp>
      <p:sp>
        <p:nvSpPr>
          <p:cNvPr id="21" name="TextBox 20"/>
          <p:cNvSpPr txBox="1"/>
          <p:nvPr/>
        </p:nvSpPr>
        <p:spPr>
          <a:xfrm>
            <a:off x="5000628" y="857232"/>
            <a:ext cx="2500749" cy="369332"/>
          </a:xfrm>
          <a:prstGeom prst="rect">
            <a:avLst/>
          </a:prstGeom>
          <a:noFill/>
        </p:spPr>
        <p:txBody>
          <a:bodyPr wrap="none" rtlCol="0">
            <a:spAutoFit/>
          </a:bodyPr>
          <a:lstStyle/>
          <a:p>
            <a:r>
              <a:rPr lang="ru-RU" dirty="0" smtClean="0"/>
              <a:t>Бородинское сражение</a:t>
            </a:r>
            <a:endParaRPr lang="ru-RU" dirty="0"/>
          </a:p>
        </p:txBody>
      </p:sp>
      <p:sp>
        <p:nvSpPr>
          <p:cNvPr id="24" name="Прямоугольник 23"/>
          <p:cNvSpPr/>
          <p:nvPr/>
        </p:nvSpPr>
        <p:spPr>
          <a:xfrm>
            <a:off x="428596" y="1714488"/>
            <a:ext cx="5429272" cy="369332"/>
          </a:xfrm>
          <a:prstGeom prst="rect">
            <a:avLst/>
          </a:prstGeom>
        </p:spPr>
        <p:txBody>
          <a:bodyPr wrap="square">
            <a:spAutoFit/>
          </a:bodyPr>
          <a:lstStyle/>
          <a:p>
            <a:r>
              <a:rPr lang="en-US" dirty="0" smtClean="0">
                <a:latin typeface="Times New Roman" pitchFamily="18" charset="0"/>
                <a:cs typeface="Times New Roman" pitchFamily="18" charset="0"/>
              </a:rPr>
              <a:t>http://ru.wikipedia.org/wiki/</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Орден_Святого_Георгия</a:t>
            </a:r>
            <a:endParaRPr lang="ru-RU" dirty="0">
              <a:latin typeface="Times New Roman" pitchFamily="18" charset="0"/>
              <a:cs typeface="Times New Roman" pitchFamily="18" charset="0"/>
            </a:endParaRPr>
          </a:p>
        </p:txBody>
      </p:sp>
      <p:sp>
        <p:nvSpPr>
          <p:cNvPr id="25" name="Прямоугольник 24"/>
          <p:cNvSpPr/>
          <p:nvPr/>
        </p:nvSpPr>
        <p:spPr>
          <a:xfrm>
            <a:off x="357158" y="2143116"/>
            <a:ext cx="3483133" cy="369332"/>
          </a:xfrm>
          <a:prstGeom prst="rect">
            <a:avLst/>
          </a:prstGeom>
        </p:spPr>
        <p:txBody>
          <a:bodyPr wrap="none">
            <a:spAutoFit/>
          </a:bodyPr>
          <a:lstStyle/>
          <a:p>
            <a:r>
              <a:rPr lang="en-US" dirty="0" smtClean="0"/>
              <a:t>http://hero-1812.narod.ru/p</a:t>
            </a:r>
            <a:r>
              <a:rPr lang="ru-RU" dirty="0" smtClean="0"/>
              <a:t>1</a:t>
            </a:r>
            <a:r>
              <a:rPr lang="en-US" dirty="0" smtClean="0"/>
              <a:t>.html</a:t>
            </a:r>
            <a:endParaRPr lang="ru-RU" dirty="0"/>
          </a:p>
        </p:txBody>
      </p:sp>
      <p:sp>
        <p:nvSpPr>
          <p:cNvPr id="26" name="Прямоугольник 25"/>
          <p:cNvSpPr/>
          <p:nvPr/>
        </p:nvSpPr>
        <p:spPr>
          <a:xfrm>
            <a:off x="4071934" y="2143116"/>
            <a:ext cx="1392817" cy="369332"/>
          </a:xfrm>
          <a:prstGeom prst="rect">
            <a:avLst/>
          </a:prstGeom>
        </p:spPr>
        <p:txBody>
          <a:bodyPr wrap="none">
            <a:spAutoFit/>
          </a:bodyPr>
          <a:lstStyle/>
          <a:p>
            <a:r>
              <a:rPr lang="ru-RU" dirty="0" smtClean="0"/>
              <a:t>М.И.Кутузов</a:t>
            </a:r>
            <a:endParaRPr lang="ru-RU" dirty="0"/>
          </a:p>
        </p:txBody>
      </p:sp>
      <p:sp>
        <p:nvSpPr>
          <p:cNvPr id="27" name="Прямоугольник 26"/>
          <p:cNvSpPr/>
          <p:nvPr/>
        </p:nvSpPr>
        <p:spPr>
          <a:xfrm>
            <a:off x="357158" y="3071810"/>
            <a:ext cx="3171061" cy="369332"/>
          </a:xfrm>
          <a:prstGeom prst="rect">
            <a:avLst/>
          </a:prstGeom>
        </p:spPr>
        <p:txBody>
          <a:bodyPr wrap="none">
            <a:spAutoFit/>
          </a:bodyPr>
          <a:lstStyle/>
          <a:p>
            <a:r>
              <a:rPr lang="en-US" dirty="0" smtClean="0"/>
              <a:t>http://hero-1812.narod.ru/p2.h</a:t>
            </a:r>
            <a:endParaRPr lang="ru-RU" dirty="0"/>
          </a:p>
        </p:txBody>
      </p:sp>
      <p:sp>
        <p:nvSpPr>
          <p:cNvPr id="28" name="Прямоугольник 27"/>
          <p:cNvSpPr/>
          <p:nvPr/>
        </p:nvSpPr>
        <p:spPr>
          <a:xfrm>
            <a:off x="4071934" y="3000372"/>
            <a:ext cx="1650708" cy="369332"/>
          </a:xfrm>
          <a:prstGeom prst="rect">
            <a:avLst/>
          </a:prstGeom>
        </p:spPr>
        <p:txBody>
          <a:bodyPr wrap="none">
            <a:spAutoFit/>
          </a:bodyPr>
          <a:lstStyle/>
          <a:p>
            <a:r>
              <a:rPr lang="ru-RU" dirty="0" smtClean="0"/>
              <a:t>П.И. Багратион</a:t>
            </a:r>
            <a:endParaRPr lang="ru-RU" dirty="0"/>
          </a:p>
        </p:txBody>
      </p:sp>
      <p:sp>
        <p:nvSpPr>
          <p:cNvPr id="29" name="Прямоугольник 28"/>
          <p:cNvSpPr/>
          <p:nvPr/>
        </p:nvSpPr>
        <p:spPr>
          <a:xfrm>
            <a:off x="357158" y="3929066"/>
            <a:ext cx="3600153" cy="369332"/>
          </a:xfrm>
          <a:prstGeom prst="rect">
            <a:avLst/>
          </a:prstGeom>
        </p:spPr>
        <p:txBody>
          <a:bodyPr wrap="none">
            <a:spAutoFit/>
          </a:bodyPr>
          <a:lstStyle/>
          <a:p>
            <a:r>
              <a:rPr lang="en-US" dirty="0" smtClean="0"/>
              <a:t>http://hero-1812.narod.ru/p21.html</a:t>
            </a:r>
            <a:endParaRPr lang="ru-RU" dirty="0"/>
          </a:p>
        </p:txBody>
      </p:sp>
      <p:sp>
        <p:nvSpPr>
          <p:cNvPr id="30" name="Прямоугольник 29"/>
          <p:cNvSpPr/>
          <p:nvPr/>
        </p:nvSpPr>
        <p:spPr>
          <a:xfrm>
            <a:off x="4071934" y="3929066"/>
            <a:ext cx="2057230" cy="369332"/>
          </a:xfrm>
          <a:prstGeom prst="rect">
            <a:avLst/>
          </a:prstGeom>
        </p:spPr>
        <p:txBody>
          <a:bodyPr wrap="none">
            <a:spAutoFit/>
          </a:bodyPr>
          <a:lstStyle/>
          <a:p>
            <a:r>
              <a:rPr lang="ru-RU" dirty="0" smtClean="0">
                <a:latin typeface="Times New Roman" pitchFamily="18" charset="0"/>
                <a:cs typeface="Times New Roman" pitchFamily="18" charset="0"/>
              </a:rPr>
              <a:t>Д. П. </a:t>
            </a:r>
            <a:r>
              <a:rPr lang="ru-RU" dirty="0" err="1" smtClean="0">
                <a:latin typeface="Times New Roman" pitchFamily="18" charset="0"/>
                <a:cs typeface="Times New Roman" pitchFamily="18" charset="0"/>
              </a:rPr>
              <a:t>Немеровский</a:t>
            </a:r>
            <a:endParaRPr lang="ru-RU" dirty="0">
              <a:latin typeface="Times New Roman" pitchFamily="18" charset="0"/>
              <a:cs typeface="Times New Roman" pitchFamily="18" charset="0"/>
            </a:endParaRPr>
          </a:p>
        </p:txBody>
      </p:sp>
      <p:sp>
        <p:nvSpPr>
          <p:cNvPr id="31" name="Прямоугольник 30"/>
          <p:cNvSpPr/>
          <p:nvPr/>
        </p:nvSpPr>
        <p:spPr>
          <a:xfrm>
            <a:off x="4357686" y="4429132"/>
            <a:ext cx="1874231" cy="369332"/>
          </a:xfrm>
          <a:prstGeom prst="rect">
            <a:avLst/>
          </a:prstGeom>
        </p:spPr>
        <p:txBody>
          <a:bodyPr wrap="none">
            <a:spAutoFit/>
          </a:bodyPr>
          <a:lstStyle/>
          <a:p>
            <a:r>
              <a:rPr lang="ru-RU" dirty="0" err="1" smtClean="0">
                <a:latin typeface="Times New Roman" pitchFamily="18" charset="0"/>
                <a:cs typeface="Times New Roman" pitchFamily="18" charset="0"/>
              </a:rPr>
              <a:t>ВасилисаКожина</a:t>
            </a:r>
            <a:endParaRPr lang="ru-RU" dirty="0">
              <a:latin typeface="Times New Roman" pitchFamily="18" charset="0"/>
              <a:cs typeface="Times New Roman" pitchFamily="18" charset="0"/>
            </a:endParaRPr>
          </a:p>
        </p:txBody>
      </p:sp>
      <p:sp>
        <p:nvSpPr>
          <p:cNvPr id="32" name="Прямоугольник 31"/>
          <p:cNvSpPr/>
          <p:nvPr/>
        </p:nvSpPr>
        <p:spPr>
          <a:xfrm>
            <a:off x="4000496" y="4857760"/>
            <a:ext cx="1284198" cy="369332"/>
          </a:xfrm>
          <a:prstGeom prst="rect">
            <a:avLst/>
          </a:prstGeom>
        </p:spPr>
        <p:txBody>
          <a:bodyPr wrap="none">
            <a:spAutoFit/>
          </a:bodyPr>
          <a:lstStyle/>
          <a:p>
            <a:r>
              <a:rPr lang="ru-RU" dirty="0" smtClean="0">
                <a:latin typeface="Times New Roman" pitchFamily="18" charset="0"/>
                <a:cs typeface="Times New Roman" pitchFamily="18" charset="0"/>
              </a:rPr>
              <a:t> Г.М.Курин</a:t>
            </a:r>
            <a:endParaRPr lang="ru-RU" dirty="0">
              <a:latin typeface="Times New Roman" pitchFamily="18" charset="0"/>
              <a:cs typeface="Times New Roman" pitchFamily="18" charset="0"/>
            </a:endParaRPr>
          </a:p>
        </p:txBody>
      </p:sp>
      <p:sp>
        <p:nvSpPr>
          <p:cNvPr id="33" name="Прямоугольник 32"/>
          <p:cNvSpPr/>
          <p:nvPr/>
        </p:nvSpPr>
        <p:spPr>
          <a:xfrm>
            <a:off x="4000496" y="5357826"/>
            <a:ext cx="1592103" cy="369332"/>
          </a:xfrm>
          <a:prstGeom prst="rect">
            <a:avLst/>
          </a:prstGeom>
        </p:spPr>
        <p:txBody>
          <a:bodyPr wrap="none">
            <a:spAutoFit/>
          </a:bodyPr>
          <a:lstStyle/>
          <a:p>
            <a:r>
              <a:rPr lang="ru-RU" dirty="0" smtClean="0">
                <a:latin typeface="Times New Roman" pitchFamily="18" charset="0"/>
                <a:cs typeface="Times New Roman" pitchFamily="18" charset="0"/>
              </a:rPr>
              <a:t>  Д.В.Давыдов</a:t>
            </a:r>
            <a:endParaRPr lang="ru-RU" dirty="0">
              <a:latin typeface="Times New Roman" pitchFamily="18" charset="0"/>
              <a:cs typeface="Times New Roman" pitchFamily="18" charset="0"/>
            </a:endParaRPr>
          </a:p>
        </p:txBody>
      </p:sp>
      <p:sp>
        <p:nvSpPr>
          <p:cNvPr id="34" name="Прямоугольник 33"/>
          <p:cNvSpPr/>
          <p:nvPr/>
        </p:nvSpPr>
        <p:spPr>
          <a:xfrm>
            <a:off x="285720" y="5357826"/>
            <a:ext cx="3500462" cy="369332"/>
          </a:xfrm>
          <a:prstGeom prst="rect">
            <a:avLst/>
          </a:prstGeom>
        </p:spPr>
        <p:txBody>
          <a:bodyPr wrap="square">
            <a:spAutoFit/>
          </a:bodyPr>
          <a:lstStyle/>
          <a:p>
            <a:r>
              <a:rPr lang="en-US" dirty="0" smtClean="0"/>
              <a:t>http://hero-1812.narod.ru/p9.html</a:t>
            </a:r>
            <a:endParaRPr lang="ru-RU" dirty="0"/>
          </a:p>
        </p:txBody>
      </p:sp>
      <p:sp>
        <p:nvSpPr>
          <p:cNvPr id="35" name="Прямоугольник 34"/>
          <p:cNvSpPr/>
          <p:nvPr/>
        </p:nvSpPr>
        <p:spPr>
          <a:xfrm>
            <a:off x="214282" y="4857760"/>
            <a:ext cx="2896947" cy="369332"/>
          </a:xfrm>
          <a:prstGeom prst="rect">
            <a:avLst/>
          </a:prstGeom>
        </p:spPr>
        <p:txBody>
          <a:bodyPr wrap="none">
            <a:spAutoFit/>
          </a:bodyPr>
          <a:lstStyle/>
          <a:p>
            <a:r>
              <a:rPr lang="en-US" dirty="0" smtClean="0"/>
              <a:t>http://ru.wikipedia.org/wiki/</a:t>
            </a:r>
            <a:endParaRPr lang="ru-RU" dirty="0"/>
          </a:p>
        </p:txBody>
      </p:sp>
      <p:sp>
        <p:nvSpPr>
          <p:cNvPr id="36" name="Прямоугольник 35"/>
          <p:cNvSpPr/>
          <p:nvPr/>
        </p:nvSpPr>
        <p:spPr>
          <a:xfrm>
            <a:off x="214282" y="4429132"/>
            <a:ext cx="4081823" cy="369332"/>
          </a:xfrm>
          <a:prstGeom prst="rect">
            <a:avLst/>
          </a:prstGeom>
        </p:spPr>
        <p:txBody>
          <a:bodyPr wrap="none">
            <a:spAutoFit/>
          </a:bodyPr>
          <a:lstStyle/>
          <a:p>
            <a:r>
              <a:rPr lang="en-US" dirty="0" smtClean="0"/>
              <a:t>http://images.yandex.ru/yandsearch?text</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357686" y="1071546"/>
            <a:ext cx="4643470" cy="3571900"/>
          </a:xfrm>
        </p:spPr>
        <p:txBody>
          <a:bodyPr>
            <a:normAutofit/>
          </a:bodyPr>
          <a:lstStyle/>
          <a:p>
            <a:pPr>
              <a:buNone/>
            </a:pPr>
            <a:r>
              <a:rPr lang="ru-RU" sz="2000" b="1" dirty="0" smtClean="0">
                <a:latin typeface="Times New Roman" pitchFamily="18" charset="0"/>
                <a:cs typeface="Times New Roman" pitchFamily="18" charset="0"/>
              </a:rPr>
              <a:t>Вспомним, братцы, россов славу</a:t>
            </a:r>
          </a:p>
          <a:p>
            <a:pPr>
              <a:buNone/>
            </a:pPr>
            <a:r>
              <a:rPr lang="ru-RU" sz="2000" b="1" dirty="0" smtClean="0">
                <a:latin typeface="Times New Roman" pitchFamily="18" charset="0"/>
                <a:cs typeface="Times New Roman" pitchFamily="18" charset="0"/>
              </a:rPr>
              <a:t>И пойдем врагов разить!</a:t>
            </a:r>
          </a:p>
          <a:p>
            <a:pPr>
              <a:buNone/>
            </a:pPr>
            <a:r>
              <a:rPr lang="ru-RU" sz="2000" b="1" dirty="0" smtClean="0">
                <a:latin typeface="Times New Roman" pitchFamily="18" charset="0"/>
                <a:cs typeface="Times New Roman" pitchFamily="18" charset="0"/>
              </a:rPr>
              <a:t>Защитим свою державу:</a:t>
            </a:r>
          </a:p>
          <a:p>
            <a:pPr>
              <a:buNone/>
            </a:pPr>
            <a:r>
              <a:rPr lang="ru-RU" sz="2000" b="1" dirty="0" smtClean="0">
                <a:latin typeface="Times New Roman" pitchFamily="18" charset="0"/>
                <a:cs typeface="Times New Roman" pitchFamily="18" charset="0"/>
              </a:rPr>
              <a:t>Лучше смерть -- чем в рабстве  жить.</a:t>
            </a:r>
          </a:p>
          <a:p>
            <a:pPr>
              <a:buNone/>
            </a:pPr>
            <a:r>
              <a:rPr lang="ru-RU" sz="2000" b="1" dirty="0" smtClean="0">
                <a:latin typeface="Times New Roman" pitchFamily="18" charset="0"/>
                <a:cs typeface="Times New Roman" pitchFamily="18" charset="0"/>
              </a:rPr>
              <a:t>Славян сыны! Войны сыны!</a:t>
            </a:r>
          </a:p>
          <a:p>
            <a:pPr>
              <a:buNone/>
            </a:pPr>
            <a:r>
              <a:rPr lang="ru-RU" sz="2000" b="1" dirty="0" smtClean="0">
                <a:latin typeface="Times New Roman" pitchFamily="18" charset="0"/>
                <a:cs typeface="Times New Roman" pitchFamily="18" charset="0"/>
              </a:rPr>
              <a:t>Не выдадим Москвы! </a:t>
            </a:r>
          </a:p>
          <a:p>
            <a:pPr>
              <a:buNone/>
            </a:pPr>
            <a:r>
              <a:rPr lang="ru-RU" sz="2000" b="1" dirty="0" smtClean="0">
                <a:latin typeface="Times New Roman" pitchFamily="18" charset="0"/>
                <a:cs typeface="Times New Roman" pitchFamily="18" charset="0"/>
              </a:rPr>
              <a:t>Спасем мы честь родной страны</a:t>
            </a:r>
          </a:p>
          <a:p>
            <a:pPr>
              <a:buNone/>
            </a:pPr>
            <a:r>
              <a:rPr lang="ru-RU" sz="2000" b="1" dirty="0" smtClean="0">
                <a:latin typeface="Times New Roman" pitchFamily="18" charset="0"/>
                <a:cs typeface="Times New Roman" pitchFamily="18" charset="0"/>
              </a:rPr>
              <a:t>Иль сложим здесь главы!.. </a:t>
            </a:r>
          </a:p>
          <a:p>
            <a:pPr algn="just">
              <a:buNone/>
            </a:pPr>
            <a:r>
              <a:rPr lang="ru-RU" sz="2000" b="1" dirty="0" smtClean="0">
                <a:latin typeface="Times New Roman" pitchFamily="18" charset="0"/>
                <a:cs typeface="Times New Roman" pitchFamily="18" charset="0"/>
              </a:rPr>
              <a:t>                     Федор Глинка</a:t>
            </a:r>
          </a:p>
          <a:p>
            <a:endParaRPr lang="ru-RU" dirty="0"/>
          </a:p>
        </p:txBody>
      </p:sp>
      <p:pic>
        <p:nvPicPr>
          <p:cNvPr id="4" name="Picture 3"/>
          <p:cNvPicPr>
            <a:picLocks noChangeAspect="1" noChangeArrowheads="1"/>
          </p:cNvPicPr>
          <p:nvPr/>
        </p:nvPicPr>
        <p:blipFill>
          <a:blip r:embed="rId2"/>
          <a:srcRect/>
          <a:stretch>
            <a:fillRect/>
          </a:stretch>
        </p:blipFill>
        <p:spPr bwMode="auto">
          <a:xfrm>
            <a:off x="428596" y="928670"/>
            <a:ext cx="3187506" cy="3500462"/>
          </a:xfrm>
          <a:prstGeom prst="ellipse">
            <a:avLst/>
          </a:prstGeom>
          <a:noFill/>
          <a:ln w="9525">
            <a:solidFill>
              <a:srgbClr val="C00000"/>
            </a:solidFill>
            <a:miter lim="800000"/>
            <a:headEnd/>
            <a:tailEnd/>
          </a:ln>
          <a:effectLst>
            <a:glow rad="63500">
              <a:schemeClr val="accent2">
                <a:satMod val="175000"/>
                <a:alpha val="40000"/>
              </a:schemeClr>
            </a:glow>
          </a:effectLst>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214290"/>
            <a:ext cx="8501122" cy="1015663"/>
          </a:xfrm>
          <a:prstGeom prst="rect">
            <a:avLst/>
          </a:prstGeom>
        </p:spPr>
        <p:txBody>
          <a:bodyPr wrap="square">
            <a:spAutoFit/>
          </a:bodyPr>
          <a:lstStyle/>
          <a:p>
            <a:pPr algn="just"/>
            <a:r>
              <a:rPr lang="ru-RU" sz="2000" dirty="0" smtClean="0">
                <a:solidFill>
                  <a:schemeClr val="tx1">
                    <a:lumMod val="10000"/>
                  </a:schemeClr>
                </a:solidFill>
                <a:latin typeface="Times New Roman" pitchFamily="18" charset="0"/>
                <a:cs typeface="Times New Roman" pitchFamily="18" charset="0"/>
              </a:rPr>
              <a:t>Отечественная война 1812 года оставила в русской истории много подвигов самых разных людей. Среди героев 1812 года есть как простые крестьяне-партизаны, солдаты, офицеры, и даже русское духовенство..</a:t>
            </a:r>
            <a:endParaRPr lang="ru-RU" sz="2000" dirty="0">
              <a:solidFill>
                <a:schemeClr val="tx1">
                  <a:lumMod val="10000"/>
                </a:schemeClr>
              </a:solidFill>
              <a:latin typeface="Times New Roman" pitchFamily="18" charset="0"/>
              <a:cs typeface="Times New Roman" pitchFamily="18" charset="0"/>
            </a:endParaRPr>
          </a:p>
        </p:txBody>
      </p:sp>
      <p:pic>
        <p:nvPicPr>
          <p:cNvPr id="7" name="Picture 2"/>
          <p:cNvPicPr>
            <a:picLocks noGrp="1" noChangeAspect="1" noChangeArrowheads="1"/>
          </p:cNvPicPr>
          <p:nvPr>
            <p:ph idx="1"/>
          </p:nvPr>
        </p:nvPicPr>
        <p:blipFill>
          <a:blip r:embed="rId2"/>
          <a:srcRect/>
          <a:stretch>
            <a:fillRect/>
          </a:stretch>
        </p:blipFill>
        <p:spPr bwMode="auto">
          <a:xfrm>
            <a:off x="1571604" y="1714488"/>
            <a:ext cx="6143668" cy="4032108"/>
          </a:xfrm>
          <a:prstGeom prst="rect">
            <a:avLst/>
          </a:prstGeom>
          <a:noFill/>
          <a:ln w="9525">
            <a:noFill/>
            <a:miter lim="800000"/>
            <a:headEnd/>
            <a:tailEnd/>
          </a:ln>
          <a:effectLst/>
        </p:spPr>
      </p:pic>
      <p:sp>
        <p:nvSpPr>
          <p:cNvPr id="11" name="Прямоугольник 10"/>
          <p:cNvSpPr/>
          <p:nvPr/>
        </p:nvSpPr>
        <p:spPr>
          <a:xfrm>
            <a:off x="1285852" y="5857892"/>
            <a:ext cx="652011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Русский  батюшка Василий Васильковский</a:t>
            </a:r>
            <a:endParaRPr lang="ru-RU" sz="2400" b="1" cap="none" spc="50" dirty="0">
              <a:ln w="11430"/>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642918"/>
            <a:ext cx="8286776" cy="5570756"/>
          </a:xfrm>
          <a:prstGeom prst="rect">
            <a:avLst/>
          </a:prstGeom>
        </p:spPr>
        <p:txBody>
          <a:bodyPr wrap="square">
            <a:spAutoFit/>
          </a:bodyPr>
          <a:lstStyle/>
          <a:p>
            <a:pPr algn="just"/>
            <a:r>
              <a:rPr lang="ru-RU" sz="2000" dirty="0">
                <a:solidFill>
                  <a:schemeClr val="tx1">
                    <a:lumMod val="10000"/>
                  </a:schemeClr>
                </a:solidFill>
                <a:latin typeface="Times New Roman" pitchFamily="18" charset="0"/>
                <a:cs typeface="Times New Roman" pitchFamily="18" charset="0"/>
              </a:rPr>
              <a:t>Р</a:t>
            </a:r>
            <a:r>
              <a:rPr lang="ru-RU" sz="2000" dirty="0" smtClean="0">
                <a:solidFill>
                  <a:schemeClr val="tx1">
                    <a:lumMod val="10000"/>
                  </a:schemeClr>
                </a:solidFill>
                <a:latin typeface="Times New Roman" pitchFamily="18" charset="0"/>
                <a:cs typeface="Times New Roman" pitchFamily="18" charset="0"/>
              </a:rPr>
              <a:t>одился в 1778 году. В 1804 году окончил духовную семинарию, стал священником. Летом 1810 года Васильковского назначили полковым пастырем 19 - ого егерского полка. </a:t>
            </a:r>
            <a:r>
              <a:rPr lang="ru-RU" sz="2000" dirty="0">
                <a:solidFill>
                  <a:schemeClr val="tx1">
                    <a:lumMod val="10000"/>
                  </a:schemeClr>
                </a:solidFill>
                <a:latin typeface="Times New Roman" pitchFamily="18" charset="0"/>
                <a:cs typeface="Times New Roman" pitchFamily="18" charset="0"/>
              </a:rPr>
              <a:t>Отечественную </a:t>
            </a:r>
            <a:r>
              <a:rPr lang="ru-RU" sz="2000" dirty="0" smtClean="0">
                <a:solidFill>
                  <a:schemeClr val="tx1">
                    <a:lumMod val="10000"/>
                  </a:schemeClr>
                </a:solidFill>
                <a:latin typeface="Times New Roman" pitchFamily="18" charset="0"/>
                <a:cs typeface="Times New Roman" pitchFamily="18" charset="0"/>
              </a:rPr>
              <a:t>войну </a:t>
            </a:r>
            <a:r>
              <a:rPr lang="ru-RU" sz="2000" dirty="0">
                <a:solidFill>
                  <a:schemeClr val="tx1">
                    <a:lumMod val="10000"/>
                  </a:schemeClr>
                </a:solidFill>
                <a:latin typeface="Times New Roman" pitchFamily="18" charset="0"/>
                <a:cs typeface="Times New Roman" pitchFamily="18" charset="0"/>
              </a:rPr>
              <a:t>1812 года отец Василий встретил все в том же полку. </a:t>
            </a:r>
            <a:r>
              <a:rPr lang="ru-RU" sz="2000" dirty="0" smtClean="0">
                <a:solidFill>
                  <a:schemeClr val="tx1">
                    <a:lumMod val="10000"/>
                  </a:schemeClr>
                </a:solidFill>
                <a:latin typeface="Times New Roman" pitchFamily="18" charset="0"/>
                <a:cs typeface="Times New Roman" pitchFamily="18" charset="0"/>
              </a:rPr>
              <a:t>В </a:t>
            </a:r>
            <a:r>
              <a:rPr lang="ru-RU" sz="2000" dirty="0">
                <a:solidFill>
                  <a:schemeClr val="tx1">
                    <a:lumMod val="10000"/>
                  </a:schemeClr>
                </a:solidFill>
                <a:latin typeface="Times New Roman" pitchFamily="18" charset="0"/>
                <a:cs typeface="Times New Roman" pitchFamily="18" charset="0"/>
              </a:rPr>
              <a:t>ходе боя Васильковский, </a:t>
            </a:r>
            <a:r>
              <a:rPr lang="ru-RU" sz="2000" dirty="0" smtClean="0">
                <a:solidFill>
                  <a:schemeClr val="tx1">
                    <a:lumMod val="10000"/>
                  </a:schemeClr>
                </a:solidFill>
                <a:latin typeface="Times New Roman" pitchFamily="18" charset="0"/>
                <a:cs typeface="Times New Roman" pitchFamily="18" charset="0"/>
              </a:rPr>
              <a:t>исповедовал </a:t>
            </a:r>
            <a:r>
              <a:rPr lang="ru-RU" sz="2000" dirty="0">
                <a:solidFill>
                  <a:schemeClr val="tx1">
                    <a:lumMod val="10000"/>
                  </a:schemeClr>
                </a:solidFill>
                <a:latin typeface="Times New Roman" pitchFamily="18" charset="0"/>
                <a:cs typeface="Times New Roman" pitchFamily="18" charset="0"/>
              </a:rPr>
              <a:t>и причащал раненых и умирающих русских солдат и офицеров. </a:t>
            </a:r>
            <a:r>
              <a:rPr lang="ru-RU" sz="2000" dirty="0" smtClean="0">
                <a:solidFill>
                  <a:schemeClr val="tx1">
                    <a:lumMod val="10000"/>
                  </a:schemeClr>
                </a:solidFill>
                <a:latin typeface="Times New Roman" pitchFamily="18" charset="0"/>
                <a:cs typeface="Times New Roman" pitchFamily="18" charset="0"/>
              </a:rPr>
              <a:t>Василий </a:t>
            </a:r>
            <a:r>
              <a:rPr lang="ru-RU" sz="2000" dirty="0">
                <a:solidFill>
                  <a:schemeClr val="tx1">
                    <a:lumMod val="10000"/>
                  </a:schemeClr>
                </a:solidFill>
                <a:latin typeface="Times New Roman" pitchFamily="18" charset="0"/>
                <a:cs typeface="Times New Roman" pitchFamily="18" charset="0"/>
              </a:rPr>
              <a:t>был ранен в щеку, но поле брани он не покинул. Позже взрывом ему оторвало мизинец. Кровавая рана опять не заставила батюшку покинуть строй. Еще немного и Василий получил ранение в ногу. Только после третьего ранения </a:t>
            </a:r>
            <a:r>
              <a:rPr lang="ru-RU" sz="2000" dirty="0" smtClean="0">
                <a:solidFill>
                  <a:schemeClr val="tx1">
                    <a:lumMod val="10000"/>
                  </a:schemeClr>
                </a:solidFill>
                <a:latin typeface="Times New Roman" pitchFamily="18" charset="0"/>
                <a:cs typeface="Times New Roman" pitchFamily="18" charset="0"/>
              </a:rPr>
              <a:t>он </a:t>
            </a:r>
            <a:r>
              <a:rPr lang="ru-RU" sz="2000" dirty="0">
                <a:solidFill>
                  <a:schemeClr val="tx1">
                    <a:lumMod val="10000"/>
                  </a:schemeClr>
                </a:solidFill>
                <a:latin typeface="Times New Roman" pitchFamily="18" charset="0"/>
                <a:cs typeface="Times New Roman" pitchFamily="18" charset="0"/>
              </a:rPr>
              <a:t>вышел с поля боя</a:t>
            </a:r>
            <a:r>
              <a:rPr lang="ru-RU" sz="2000" dirty="0" smtClean="0">
                <a:solidFill>
                  <a:schemeClr val="tx1">
                    <a:lumMod val="10000"/>
                  </a:schemeClr>
                </a:solidFill>
                <a:latin typeface="Times New Roman" pitchFamily="18" charset="0"/>
                <a:cs typeface="Times New Roman" pitchFamily="18" charset="0"/>
              </a:rPr>
              <a:t>.</a:t>
            </a:r>
            <a:r>
              <a:rPr lang="ru-RU" sz="2000" dirty="0">
                <a:solidFill>
                  <a:schemeClr val="tx1">
                    <a:lumMod val="10000"/>
                  </a:schemeClr>
                </a:solidFill>
                <a:latin typeface="Times New Roman" pitchFamily="18" charset="0"/>
                <a:cs typeface="Times New Roman" pitchFamily="18" charset="0"/>
              </a:rPr>
              <a:t> </a:t>
            </a:r>
            <a:endParaRPr lang="ru-RU" sz="2000" dirty="0" smtClean="0">
              <a:solidFill>
                <a:schemeClr val="tx1">
                  <a:lumMod val="10000"/>
                </a:schemeClr>
              </a:solidFill>
              <a:latin typeface="Times New Roman" pitchFamily="18" charset="0"/>
              <a:cs typeface="Times New Roman" pitchFamily="18" charset="0"/>
            </a:endParaRPr>
          </a:p>
          <a:p>
            <a:pPr algn="just"/>
            <a:r>
              <a:rPr lang="ru-RU" sz="2000" dirty="0" smtClean="0">
                <a:solidFill>
                  <a:schemeClr val="tx1">
                    <a:lumMod val="10000"/>
                  </a:schemeClr>
                </a:solidFill>
                <a:latin typeface="Times New Roman" pitchFamily="18" charset="0"/>
                <a:cs typeface="Times New Roman" pitchFamily="18" charset="0"/>
              </a:rPr>
              <a:t>В </a:t>
            </a:r>
            <a:r>
              <a:rPr lang="ru-RU" sz="2000" dirty="0">
                <a:solidFill>
                  <a:schemeClr val="tx1">
                    <a:lumMod val="10000"/>
                  </a:schemeClr>
                </a:solidFill>
                <a:latin typeface="Times New Roman" pitchFamily="18" charset="0"/>
                <a:cs typeface="Times New Roman" pitchFamily="18" charset="0"/>
              </a:rPr>
              <a:t>октябре </a:t>
            </a:r>
            <a:r>
              <a:rPr lang="ru-RU" sz="2000" dirty="0" smtClean="0">
                <a:solidFill>
                  <a:schemeClr val="tx1">
                    <a:lumMod val="10000"/>
                  </a:schemeClr>
                </a:solidFill>
                <a:latin typeface="Times New Roman" pitchFamily="18" charset="0"/>
                <a:cs typeface="Times New Roman" pitchFamily="18" charset="0"/>
              </a:rPr>
              <a:t>отец </a:t>
            </a:r>
            <a:r>
              <a:rPr lang="ru-RU" sz="2000" dirty="0">
                <a:solidFill>
                  <a:schemeClr val="tx1">
                    <a:lumMod val="10000"/>
                  </a:schemeClr>
                </a:solidFill>
                <a:latin typeface="Times New Roman" pitchFamily="18" charset="0"/>
                <a:cs typeface="Times New Roman" pitchFamily="18" charset="0"/>
              </a:rPr>
              <a:t>Василий опять был впереди </a:t>
            </a:r>
            <a:r>
              <a:rPr lang="ru-RU" sz="2000" dirty="0" smtClean="0">
                <a:solidFill>
                  <a:schemeClr val="tx1">
                    <a:lumMod val="10000"/>
                  </a:schemeClr>
                </a:solidFill>
                <a:latin typeface="Times New Roman" pitchFamily="18" charset="0"/>
                <a:cs typeface="Times New Roman" pitchFamily="18" charset="0"/>
              </a:rPr>
              <a:t>полка и вновь был ранен. </a:t>
            </a:r>
            <a:r>
              <a:rPr lang="ru-RU" sz="2000" dirty="0">
                <a:solidFill>
                  <a:schemeClr val="tx1">
                    <a:lumMod val="10000"/>
                  </a:schemeClr>
                </a:solidFill>
                <a:latin typeface="Times New Roman" pitchFamily="18" charset="0"/>
                <a:cs typeface="Times New Roman" pitchFamily="18" charset="0"/>
              </a:rPr>
              <a:t>Подвиги русского священника были значительны, и вызывали большое уважение. Михаил Кутузов писал о батюшке императору Александру I. Император </a:t>
            </a:r>
            <a:r>
              <a:rPr lang="ru-RU" sz="2000" dirty="0" smtClean="0">
                <a:solidFill>
                  <a:schemeClr val="tx1">
                    <a:lumMod val="10000"/>
                  </a:schemeClr>
                </a:solidFill>
                <a:latin typeface="Times New Roman" pitchFamily="18" charset="0"/>
                <a:cs typeface="Times New Roman" pitchFamily="18" charset="0"/>
              </a:rPr>
              <a:t> </a:t>
            </a:r>
            <a:r>
              <a:rPr lang="ru-RU" sz="2000" dirty="0">
                <a:solidFill>
                  <a:schemeClr val="tx1">
                    <a:lumMod val="10000"/>
                  </a:schemeClr>
                </a:solidFill>
                <a:latin typeface="Times New Roman" pitchFamily="18" charset="0"/>
                <a:cs typeface="Times New Roman" pitchFamily="18" charset="0"/>
              </a:rPr>
              <a:t>наградил Василия орденом Святого Георгия IV </a:t>
            </a:r>
            <a:r>
              <a:rPr lang="ru-RU" sz="2000" dirty="0" smtClean="0">
                <a:solidFill>
                  <a:schemeClr val="tx1">
                    <a:lumMod val="10000"/>
                  </a:schemeClr>
                </a:solidFill>
                <a:latin typeface="Times New Roman" pitchFamily="18" charset="0"/>
                <a:cs typeface="Times New Roman" pitchFamily="18" charset="0"/>
              </a:rPr>
              <a:t>степени.</a:t>
            </a:r>
          </a:p>
          <a:p>
            <a:pPr algn="just"/>
            <a:r>
              <a:rPr lang="ru-RU" sz="2000" dirty="0" smtClean="0">
                <a:solidFill>
                  <a:schemeClr val="tx1">
                    <a:lumMod val="10000"/>
                  </a:schemeClr>
                </a:solidFill>
                <a:latin typeface="Times New Roman" pitchFamily="18" charset="0"/>
                <a:cs typeface="Times New Roman" pitchFamily="18" charset="0"/>
              </a:rPr>
              <a:t>Точная </a:t>
            </a:r>
            <a:r>
              <a:rPr lang="ru-RU" sz="2000" dirty="0">
                <a:solidFill>
                  <a:schemeClr val="tx1">
                    <a:lumMod val="10000"/>
                  </a:schemeClr>
                </a:solidFill>
                <a:latin typeface="Times New Roman" pitchFamily="18" charset="0"/>
                <a:cs typeface="Times New Roman" pitchFamily="18" charset="0"/>
              </a:rPr>
              <a:t>дата смерти священника героя не известна. Одни утверждают, что он умер от ран в ноябре 1813 года. Другие говорят, что батюшка погиб во время похода во Францию, то есть годом позже.</a:t>
            </a:r>
          </a:p>
          <a:p>
            <a:pPr algn="just"/>
            <a:endParaRPr lang="ru-RU" dirty="0">
              <a:solidFill>
                <a:schemeClr val="tx1">
                  <a:lumMod val="10000"/>
                </a:schemeClr>
              </a:solidFill>
              <a:latin typeface="Times New Roman" pitchFamily="18" charset="0"/>
              <a:cs typeface="Times New Roman" pitchFamily="18" charset="0"/>
            </a:endParaRPr>
          </a:p>
          <a:p>
            <a:endParaRPr lang="ru-RU" dirty="0">
              <a:solidFill>
                <a:schemeClr val="tx1">
                  <a:lumMod val="10000"/>
                </a:schemeClr>
              </a:solidFill>
              <a:latin typeface="Times New Roman" pitchFamily="18" charset="0"/>
              <a:cs typeface="Times New Roman" pitchFamily="18" charset="0"/>
            </a:endParaRPr>
          </a:p>
        </p:txBody>
      </p:sp>
      <p:sp>
        <p:nvSpPr>
          <p:cNvPr id="5" name="Прямоугольник 4"/>
          <p:cNvSpPr/>
          <p:nvPr/>
        </p:nvSpPr>
        <p:spPr>
          <a:xfrm>
            <a:off x="2357422" y="142852"/>
            <a:ext cx="458176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solidFill>
                  <a:srgbClr val="C00000"/>
                </a:solidFill>
                <a:latin typeface="Times New Roman" pitchFamily="18" charset="0"/>
                <a:cs typeface="Times New Roman" pitchFamily="18" charset="0"/>
              </a:rPr>
              <a:t>Отец Василий Васильковский</a:t>
            </a:r>
            <a:endParaRPr lang="ru-RU" sz="2400" b="1" cap="none" spc="50" dirty="0">
              <a:ln w="1143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01122" cy="1714512"/>
          </a:xfrm>
        </p:spPr>
        <p:txBody>
          <a:bodyPr>
            <a:noAutofit/>
          </a:bodyPr>
          <a:lstStyle/>
          <a:p>
            <a:pPr algn="l"/>
            <a:r>
              <a:rPr lang="ru-RU" sz="2000" dirty="0" smtClean="0">
                <a:latin typeface="Times New Roman" pitchFamily="18" charset="0"/>
                <a:cs typeface="Times New Roman" pitchFamily="18" charset="0"/>
              </a:rPr>
              <a:t>Императорский Военный орден Святого Великомученика и Победоносца Георгия (Орден Святого Георгия) — высшая военная награда Российской империи. Учреждён императрицей Екатериной II 26 ноября (7 декабря) 1769 в честь Святого Георгия для отличия офицеров за заслуги на поле боя.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Имел четыре степени отличия.</a:t>
            </a:r>
            <a:br>
              <a:rPr lang="ru-RU" sz="2000"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
        <p:nvSpPr>
          <p:cNvPr id="15" name="Прямоугольник 14"/>
          <p:cNvSpPr/>
          <p:nvPr/>
        </p:nvSpPr>
        <p:spPr>
          <a:xfrm>
            <a:off x="4214810" y="2143116"/>
            <a:ext cx="4572000" cy="4339650"/>
          </a:xfrm>
          <a:prstGeom prst="rect">
            <a:avLst/>
          </a:prstGeom>
        </p:spPr>
        <p:txBody>
          <a:bodyPr>
            <a:spAutoFit/>
          </a:bodyPr>
          <a:lstStyle/>
          <a:p>
            <a:pPr algn="just">
              <a:buNone/>
            </a:pPr>
            <a:r>
              <a:rPr lang="ru-RU" sz="2000" dirty="0" smtClean="0">
                <a:latin typeface="Times New Roman" pitchFamily="18" charset="0"/>
                <a:cs typeface="Times New Roman" pitchFamily="18" charset="0"/>
              </a:rPr>
              <a:t>«Ни высокая порода, ни полученные пред неприятелем раны, не дают право быть пожалованным сим орденом: но дается оный тем, кои не только должность свою исправляли во всем по присяге, чести и долгу своему, но сверх того отличили еще себя особливым каким мужественным поступком, или подали мудрые, и для Нашей воинской службы полезные советы... Сей орден никогда не снимать: ибо заслугами оный приобретается»	</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(Из статута ордена 1769 года)</a:t>
            </a:r>
            <a:endParaRPr lang="ru-RU" dirty="0">
              <a:latin typeface="Times New Roman" pitchFamily="18" charset="0"/>
              <a:cs typeface="Times New Roman" pitchFamily="18" charset="0"/>
            </a:endParaRPr>
          </a:p>
        </p:txBody>
      </p:sp>
      <p:pic>
        <p:nvPicPr>
          <p:cNvPr id="16" name="Рисунок 15"/>
          <p:cNvPicPr/>
          <p:nvPr/>
        </p:nvPicPr>
        <p:blipFill>
          <a:blip r:embed="rId2"/>
          <a:srcRect l="78247"/>
          <a:stretch>
            <a:fillRect/>
          </a:stretch>
        </p:blipFill>
        <p:spPr bwMode="auto">
          <a:xfrm>
            <a:off x="428596" y="1857364"/>
            <a:ext cx="3357586"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rcRect l="5639" t="2662" r="6954" b="13301"/>
          <a:stretch>
            <a:fillRect/>
          </a:stretch>
        </p:blipFill>
        <p:spPr bwMode="auto">
          <a:xfrm>
            <a:off x="214282" y="1428736"/>
            <a:ext cx="3071834" cy="4000528"/>
          </a:xfrm>
          <a:prstGeom prst="ellipse">
            <a:avLst/>
          </a:prstGeom>
          <a:noFill/>
          <a:ln w="9525">
            <a:solidFill>
              <a:srgbClr val="C00000"/>
            </a:solidFill>
            <a:miter lim="800000"/>
            <a:headEnd/>
            <a:tailEnd/>
          </a:ln>
          <a:effectLst>
            <a:glow rad="101600">
              <a:schemeClr val="accent3">
                <a:satMod val="175000"/>
                <a:alpha val="40000"/>
              </a:schemeClr>
            </a:glow>
          </a:effectLst>
          <a:scene3d>
            <a:camera prst="orthographicFront"/>
            <a:lightRig rig="threePt" dir="t"/>
          </a:scene3d>
          <a:sp3d>
            <a:bevelT w="114300" prst="artDeco"/>
          </a:sp3d>
        </p:spPr>
      </p:pic>
      <p:sp>
        <p:nvSpPr>
          <p:cNvPr id="5" name="Прямоугольник 4"/>
          <p:cNvSpPr/>
          <p:nvPr/>
        </p:nvSpPr>
        <p:spPr>
          <a:xfrm>
            <a:off x="3357554" y="1071546"/>
            <a:ext cx="5572164" cy="5570756"/>
          </a:xfrm>
          <a:prstGeom prst="rect">
            <a:avLst/>
          </a:prstGeom>
        </p:spPr>
        <p:txBody>
          <a:bodyPr wrap="square">
            <a:spAutoFit/>
          </a:bodyPr>
          <a:lstStyle/>
          <a:p>
            <a:pPr algn="just"/>
            <a:r>
              <a:rPr lang="ru-RU" sz="2000" dirty="0" smtClean="0">
                <a:latin typeface="Times New Roman" pitchFamily="18" charset="0"/>
                <a:cs typeface="Times New Roman" pitchFamily="18" charset="0"/>
              </a:rPr>
              <a:t>Имя Михаила Илларионовича Голенищева-Кутузова неотделимо от Отечественной войны 1812 года. В начале войны генерал Кутузов был избран начальником Петербургского, а затем Московского ополчения. Александр I назначил Кутузова главнокомандующим всеми русскими армиями и ополчениями. Назначение Кутузова вызвало патриотический подъем в армии и народе. Благодаря стратегии Кутузова огромная наполеоновская армия была практически полностью уничтожена.</a:t>
            </a:r>
          </a:p>
          <a:p>
            <a:pPr algn="just"/>
            <a:r>
              <a:rPr lang="ru-RU" sz="2000" dirty="0" smtClean="0">
                <a:solidFill>
                  <a:schemeClr val="tx1">
                    <a:lumMod val="10000"/>
                  </a:schemeClr>
                </a:solidFill>
                <a:latin typeface="Times New Roman" pitchFamily="18" charset="0"/>
                <a:cs typeface="Times New Roman" pitchFamily="18" charset="0"/>
              </a:rPr>
              <a:t>Бессмертен </a:t>
            </a:r>
            <a:r>
              <a:rPr lang="ru-RU" sz="2000" dirty="0">
                <a:solidFill>
                  <a:schemeClr val="tx1">
                    <a:lumMod val="10000"/>
                  </a:schemeClr>
                </a:solidFill>
                <a:latin typeface="Times New Roman" pitchFamily="18" charset="0"/>
                <a:cs typeface="Times New Roman" pitchFamily="18" charset="0"/>
              </a:rPr>
              <a:t>подвиг Кутузова в </a:t>
            </a:r>
            <a:r>
              <a:rPr lang="ru-RU" sz="2000" dirty="0" smtClean="0">
                <a:solidFill>
                  <a:schemeClr val="tx1">
                    <a:lumMod val="10000"/>
                  </a:schemeClr>
                </a:solidFill>
                <a:latin typeface="Times New Roman" pitchFamily="18" charset="0"/>
                <a:cs typeface="Times New Roman" pitchFamily="18" charset="0"/>
              </a:rPr>
              <a:t>войне </a:t>
            </a:r>
            <a:r>
              <a:rPr lang="ru-RU" sz="2000" dirty="0">
                <a:solidFill>
                  <a:schemeClr val="tx1">
                    <a:lumMod val="10000"/>
                  </a:schemeClr>
                </a:solidFill>
                <a:latin typeface="Times New Roman" pitchFamily="18" charset="0"/>
                <a:cs typeface="Times New Roman" pitchFamily="18" charset="0"/>
              </a:rPr>
              <a:t>1812 года, о котором Пушкин писал:</a:t>
            </a:r>
          </a:p>
          <a:p>
            <a:pPr algn="just"/>
            <a:r>
              <a:rPr lang="ru-RU" sz="2000" i="1" dirty="0">
                <a:solidFill>
                  <a:schemeClr val="tx1">
                    <a:lumMod val="10000"/>
                  </a:schemeClr>
                </a:solidFill>
                <a:latin typeface="Times New Roman" pitchFamily="18" charset="0"/>
                <a:cs typeface="Times New Roman" pitchFamily="18" charset="0"/>
              </a:rPr>
              <a:t>... Когда народной веры глас</a:t>
            </a:r>
          </a:p>
          <a:p>
            <a:pPr algn="just"/>
            <a:r>
              <a:rPr lang="ru-RU" sz="2000" i="1" dirty="0">
                <a:solidFill>
                  <a:schemeClr val="tx1">
                    <a:lumMod val="10000"/>
                  </a:schemeClr>
                </a:solidFill>
                <a:latin typeface="Times New Roman" pitchFamily="18" charset="0"/>
                <a:cs typeface="Times New Roman" pitchFamily="18" charset="0"/>
              </a:rPr>
              <a:t>Воззвал к святой твоей седине</a:t>
            </a:r>
          </a:p>
          <a:p>
            <a:pPr algn="just"/>
            <a:r>
              <a:rPr lang="ru-RU" i="1" dirty="0">
                <a:solidFill>
                  <a:schemeClr val="tx1">
                    <a:lumMod val="10000"/>
                  </a:schemeClr>
                </a:solidFill>
                <a:latin typeface="Times New Roman" pitchFamily="18" charset="0"/>
                <a:cs typeface="Times New Roman" pitchFamily="18" charset="0"/>
              </a:rPr>
              <a:t> « Иди, спасай». </a:t>
            </a:r>
          </a:p>
          <a:p>
            <a:pPr algn="just"/>
            <a:r>
              <a:rPr lang="ru-RU" i="1" dirty="0">
                <a:solidFill>
                  <a:schemeClr val="tx1">
                    <a:lumMod val="10000"/>
                  </a:schemeClr>
                </a:solidFill>
                <a:latin typeface="Times New Roman" pitchFamily="18" charset="0"/>
                <a:cs typeface="Times New Roman" pitchFamily="18" charset="0"/>
              </a:rPr>
              <a:t>Ты встал — и спас...</a:t>
            </a:r>
          </a:p>
          <a:p>
            <a:endParaRPr lang="ru-RU" sz="2000" dirty="0">
              <a:solidFill>
                <a:schemeClr val="tx1">
                  <a:lumMod val="10000"/>
                </a:schemeClr>
              </a:solidFill>
              <a:latin typeface="Times New Roman" pitchFamily="18" charset="0"/>
              <a:cs typeface="Times New Roman" pitchFamily="18" charset="0"/>
            </a:endParaRPr>
          </a:p>
        </p:txBody>
      </p:sp>
      <p:sp>
        <p:nvSpPr>
          <p:cNvPr id="6" name="Прямоугольник 5"/>
          <p:cNvSpPr/>
          <p:nvPr/>
        </p:nvSpPr>
        <p:spPr>
          <a:xfrm>
            <a:off x="428596" y="214290"/>
            <a:ext cx="843205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Михаил </a:t>
            </a:r>
            <a:r>
              <a:rPr lang="ru-RU" sz="2400" b="1" cap="none"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И</a:t>
            </a:r>
            <a:r>
              <a:rPr lang="ru-RU" sz="24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лларионович Кутузов,  генерал-фельдмаршал </a:t>
            </a:r>
            <a:br>
              <a:rPr lang="ru-RU" sz="24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ru-RU" sz="24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1745 -1813</a:t>
            </a:r>
            <a:endParaRPr lang="ru-RU" sz="2400" b="1" cap="none"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rcRect l="5455" t="4478" r="5455" b="12908"/>
          <a:stretch>
            <a:fillRect/>
          </a:stretch>
        </p:blipFill>
        <p:spPr bwMode="auto">
          <a:xfrm>
            <a:off x="214282" y="1500174"/>
            <a:ext cx="3143272" cy="4071966"/>
          </a:xfrm>
          <a:prstGeom prst="ellipse">
            <a:avLst/>
          </a:prstGeom>
          <a:noFill/>
          <a:ln w="9525">
            <a:solidFill>
              <a:srgbClr val="C00000"/>
            </a:solidFill>
            <a:miter lim="800000"/>
            <a:headEnd/>
            <a:tailEnd/>
          </a:ln>
          <a:effectLst>
            <a:glow rad="101600">
              <a:schemeClr val="accent2">
                <a:satMod val="175000"/>
                <a:alpha val="40000"/>
              </a:schemeClr>
            </a:glow>
          </a:effectLst>
          <a:scene3d>
            <a:camera prst="orthographicFront"/>
            <a:lightRig rig="threePt" dir="t"/>
          </a:scene3d>
          <a:sp3d>
            <a:bevelT w="114300" prst="artDeco"/>
          </a:sp3d>
        </p:spPr>
      </p:pic>
      <p:sp>
        <p:nvSpPr>
          <p:cNvPr id="11" name="Прямоугольник 10"/>
          <p:cNvSpPr/>
          <p:nvPr/>
        </p:nvSpPr>
        <p:spPr>
          <a:xfrm>
            <a:off x="3500430" y="1071546"/>
            <a:ext cx="5429288" cy="5601533"/>
          </a:xfrm>
          <a:prstGeom prst="rect">
            <a:avLst/>
          </a:prstGeom>
        </p:spPr>
        <p:txBody>
          <a:bodyPr wrap="square">
            <a:spAutoFit/>
          </a:bodyPr>
          <a:lstStyle/>
          <a:p>
            <a:pPr algn="just"/>
            <a:r>
              <a:rPr lang="ru-RU" sz="2000" dirty="0" smtClean="0">
                <a:solidFill>
                  <a:schemeClr val="tx1">
                    <a:lumMod val="10000"/>
                  </a:schemeClr>
                </a:solidFill>
                <a:latin typeface="Times New Roman" pitchFamily="18" charset="0"/>
                <a:ea typeface="Calibri" pitchFamily="34" charset="0"/>
                <a:cs typeface="Times New Roman" pitchFamily="18" charset="0"/>
              </a:rPr>
              <a:t>Русский полководец и военный деятель, генерал-фельдмаршал (1814 г.), один из четырех полных кавалеров ордена Святого Георгия. Военную </a:t>
            </a:r>
            <a:r>
              <a:rPr kumimoji="0" lang="ru-RU" sz="2000" i="0" u="none" strike="noStrike" cap="none" normalizeH="0" baseline="0" dirty="0" smtClean="0">
                <a:ln>
                  <a:noFill/>
                </a:ln>
                <a:solidFill>
                  <a:schemeClr val="tx1">
                    <a:lumMod val="10000"/>
                  </a:schemeClr>
                </a:solidFill>
                <a:effectLst/>
                <a:latin typeface="Times New Roman" pitchFamily="18" charset="0"/>
                <a:ea typeface="Calibri" pitchFamily="34" charset="0"/>
                <a:cs typeface="Times New Roman" pitchFamily="18" charset="0"/>
              </a:rPr>
              <a:t>службу начал в 15 лет унтер-офицером. </a:t>
            </a:r>
            <a:endParaRPr kumimoji="0" lang="ru-RU" sz="2000" i="0" u="none" strike="noStrike" cap="none" normalizeH="0" baseline="0" dirty="0" smtClean="0">
              <a:ln>
                <a:noFill/>
              </a:ln>
              <a:solidFill>
                <a:schemeClr val="tx1">
                  <a:lumMod val="10000"/>
                </a:schemeClr>
              </a:solidFill>
              <a:effectLst/>
              <a:latin typeface="Times New Roman" pitchFamily="18" charset="0"/>
              <a:cs typeface="Times New Roman" pitchFamily="18" charset="0"/>
            </a:endParaRPr>
          </a:p>
          <a:p>
            <a:pPr algn="just"/>
            <a:r>
              <a:rPr lang="ru-RU" sz="2000" dirty="0" smtClean="0">
                <a:solidFill>
                  <a:schemeClr val="tx1">
                    <a:lumMod val="10000"/>
                  </a:schemeClr>
                </a:solidFill>
                <a:latin typeface="Times New Roman" pitchFamily="18" charset="0"/>
                <a:cs typeface="Times New Roman" pitchFamily="18" charset="0"/>
              </a:rPr>
              <a:t>С </a:t>
            </a:r>
            <a:r>
              <a:rPr lang="ru-RU" sz="2000" dirty="0">
                <a:solidFill>
                  <a:schemeClr val="tx1">
                    <a:lumMod val="10000"/>
                  </a:schemeClr>
                </a:solidFill>
                <a:latin typeface="Times New Roman" pitchFamily="18" charset="0"/>
                <a:cs typeface="Times New Roman" pitchFamily="18" charset="0"/>
              </a:rPr>
              <a:t>января 1810 года — военный министр. </a:t>
            </a:r>
            <a:r>
              <a:rPr lang="ru-RU" sz="2000" dirty="0" smtClean="0">
                <a:solidFill>
                  <a:schemeClr val="tx1">
                    <a:lumMod val="10000"/>
                  </a:schemeClr>
                </a:solidFill>
                <a:latin typeface="Times New Roman" pitchFamily="18" charset="0"/>
                <a:cs typeface="Times New Roman" pitchFamily="18" charset="0"/>
              </a:rPr>
              <a:t>Главнокомандующий 1-й Западной армией в начальный период Отечественной войны 1812 года, а в июле-августе фактически всеми действующими русскими армиями. Сумел успешно провести отвод войск и объединить усилия 1-й и 2-й Западных армий против армии Наполеона. Барклай </a:t>
            </a:r>
            <a:r>
              <a:rPr lang="ru-RU" sz="2000" dirty="0">
                <a:solidFill>
                  <a:schemeClr val="tx1">
                    <a:lumMod val="10000"/>
                  </a:schemeClr>
                </a:solidFill>
                <a:latin typeface="Times New Roman" pitchFamily="18" charset="0"/>
                <a:cs typeface="Times New Roman" pitchFamily="18" charset="0"/>
              </a:rPr>
              <a:t>проявил редкостную храбрость. </a:t>
            </a:r>
            <a:endParaRPr lang="ru-RU" sz="2000" dirty="0" smtClean="0">
              <a:solidFill>
                <a:schemeClr val="tx1">
                  <a:lumMod val="10000"/>
                </a:schemeClr>
              </a:solidFill>
              <a:latin typeface="Times New Roman" pitchFamily="18" charset="0"/>
              <a:cs typeface="Times New Roman" pitchFamily="18" charset="0"/>
            </a:endParaRPr>
          </a:p>
          <a:p>
            <a:pPr algn="just"/>
            <a:r>
              <a:rPr lang="ru-RU" sz="2000" dirty="0" smtClean="0">
                <a:solidFill>
                  <a:schemeClr val="tx1">
                    <a:lumMod val="10000"/>
                  </a:schemeClr>
                </a:solidFill>
                <a:latin typeface="Times New Roman" pitchFamily="18" charset="0"/>
                <a:cs typeface="Times New Roman" pitchFamily="18" charset="0"/>
              </a:rPr>
              <a:t>После </a:t>
            </a:r>
            <a:r>
              <a:rPr lang="ru-RU" sz="2000" dirty="0">
                <a:solidFill>
                  <a:schemeClr val="tx1">
                    <a:lumMod val="10000"/>
                  </a:schemeClr>
                </a:solidFill>
                <a:latin typeface="Times New Roman" pitchFamily="18" charset="0"/>
                <a:cs typeface="Times New Roman" pitchFamily="18" charset="0"/>
              </a:rPr>
              <a:t>смерти Кутузова в 1813 году вновь был назначен главнокомандующим</a:t>
            </a:r>
            <a:r>
              <a:rPr lang="ru-RU" sz="2000" dirty="0" smtClean="0">
                <a:solidFill>
                  <a:schemeClr val="tx1">
                    <a:lumMod val="10000"/>
                  </a:schemeClr>
                </a:solidFill>
                <a:latin typeface="Times New Roman" pitchFamily="18" charset="0"/>
                <a:cs typeface="Times New Roman" pitchFamily="18" charset="0"/>
              </a:rPr>
              <a:t>.</a:t>
            </a:r>
            <a:r>
              <a:rPr lang="ru-RU" sz="2000" dirty="0">
                <a:solidFill>
                  <a:schemeClr val="tx1">
                    <a:lumMod val="10000"/>
                  </a:schemeClr>
                </a:solidFill>
                <a:latin typeface="Times New Roman" pitchFamily="18" charset="0"/>
                <a:cs typeface="Times New Roman" pitchFamily="18" charset="0"/>
              </a:rPr>
              <a:t> </a:t>
            </a:r>
            <a:endParaRPr lang="ru-RU" sz="2000" dirty="0" smtClean="0">
              <a:solidFill>
                <a:schemeClr val="tx1">
                  <a:lumMod val="10000"/>
                </a:schemeClr>
              </a:solidFill>
              <a:latin typeface="Times New Roman" pitchFamily="18" charset="0"/>
              <a:cs typeface="Times New Roman" pitchFamily="18" charset="0"/>
            </a:endParaRPr>
          </a:p>
          <a:p>
            <a:pPr algn="just"/>
            <a:r>
              <a:rPr lang="ru-RU" sz="2000" dirty="0" smtClean="0">
                <a:solidFill>
                  <a:schemeClr val="tx1">
                    <a:lumMod val="10000"/>
                  </a:schemeClr>
                </a:solidFill>
                <a:latin typeface="Times New Roman" pitchFamily="18" charset="0"/>
                <a:cs typeface="Times New Roman" pitchFamily="18" charset="0"/>
              </a:rPr>
              <a:t>Умер </a:t>
            </a:r>
            <a:r>
              <a:rPr lang="ru-RU" sz="2000" dirty="0">
                <a:solidFill>
                  <a:schemeClr val="tx1">
                    <a:lumMod val="10000"/>
                  </a:schemeClr>
                </a:solidFill>
                <a:latin typeface="Times New Roman" pitchFamily="18" charset="0"/>
                <a:cs typeface="Times New Roman" pitchFamily="18" charset="0"/>
              </a:rPr>
              <a:t>в 1818 году на 57-м году жизни.</a:t>
            </a:r>
          </a:p>
          <a:p>
            <a:endParaRPr lang="ru-RU" dirty="0"/>
          </a:p>
        </p:txBody>
      </p:sp>
      <p:sp>
        <p:nvSpPr>
          <p:cNvPr id="6" name="Прямоугольник 5"/>
          <p:cNvSpPr/>
          <p:nvPr/>
        </p:nvSpPr>
        <p:spPr>
          <a:xfrm>
            <a:off x="1714480" y="214290"/>
            <a:ext cx="600189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Михаил </a:t>
            </a:r>
            <a:r>
              <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Б</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огданович </a:t>
            </a:r>
            <a:r>
              <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Б</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арклай  де Толли </a:t>
            </a:r>
          </a:p>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1761 - 1818</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l="5522" t="4839" r="4926" b="11712"/>
          <a:stretch>
            <a:fillRect/>
          </a:stretch>
        </p:blipFill>
        <p:spPr bwMode="auto">
          <a:xfrm>
            <a:off x="357158" y="1428736"/>
            <a:ext cx="3000396" cy="3786214"/>
          </a:xfrm>
          <a:prstGeom prst="ellipse">
            <a:avLst/>
          </a:prstGeom>
          <a:noFill/>
          <a:ln w="9525">
            <a:solidFill>
              <a:srgbClr val="C00000"/>
            </a:solidFill>
            <a:miter lim="800000"/>
            <a:headEnd/>
            <a:tailEnd/>
          </a:ln>
          <a:effectLst>
            <a:glow rad="101600">
              <a:schemeClr val="accent2">
                <a:satMod val="175000"/>
                <a:alpha val="40000"/>
              </a:schemeClr>
            </a:glow>
          </a:effectLst>
          <a:scene3d>
            <a:camera prst="orthographicFront"/>
            <a:lightRig rig="threePt" dir="t"/>
          </a:scene3d>
          <a:sp3d>
            <a:bevelT w="114300" prst="artDeco"/>
          </a:sp3d>
        </p:spPr>
      </p:pic>
      <p:sp>
        <p:nvSpPr>
          <p:cNvPr id="9" name="Прямоугольник 8"/>
          <p:cNvSpPr/>
          <p:nvPr/>
        </p:nvSpPr>
        <p:spPr>
          <a:xfrm>
            <a:off x="3428992" y="1500174"/>
            <a:ext cx="5429288" cy="4370427"/>
          </a:xfrm>
          <a:prstGeom prst="rect">
            <a:avLst/>
          </a:prstGeom>
        </p:spPr>
        <p:txBody>
          <a:bodyPr wrap="square">
            <a:spAutoFit/>
          </a:bodyPr>
          <a:lstStyle/>
          <a:p>
            <a:pPr algn="just"/>
            <a:r>
              <a:rPr lang="ru-RU" sz="2000" dirty="0" smtClean="0">
                <a:solidFill>
                  <a:schemeClr val="tx1">
                    <a:lumMod val="10000"/>
                  </a:schemeClr>
                </a:solidFill>
                <a:latin typeface="Times New Roman" pitchFamily="18" charset="0"/>
                <a:cs typeface="Times New Roman" pitchFamily="18" charset="0"/>
              </a:rPr>
              <a:t>Ученик А.В. Суворова и М.И. Кутузова. </a:t>
            </a:r>
          </a:p>
          <a:p>
            <a:pPr algn="just"/>
            <a:r>
              <a:rPr lang="ru-RU" sz="2000" dirty="0" smtClean="0">
                <a:solidFill>
                  <a:schemeClr val="tx1">
                    <a:lumMod val="10000"/>
                  </a:schemeClr>
                </a:solidFill>
                <a:latin typeface="Times New Roman" pitchFamily="18" charset="0"/>
                <a:cs typeface="Times New Roman" pitchFamily="18" charset="0"/>
              </a:rPr>
              <a:t>На военной службе с 1782 года. Войну 1812 </a:t>
            </a:r>
            <a:r>
              <a:rPr lang="ru-RU" sz="2000" dirty="0">
                <a:solidFill>
                  <a:schemeClr val="tx1">
                    <a:lumMod val="10000"/>
                  </a:schemeClr>
                </a:solidFill>
                <a:latin typeface="Times New Roman" pitchFamily="18" charset="0"/>
                <a:cs typeface="Times New Roman" pitchFamily="18" charset="0"/>
              </a:rPr>
              <a:t>года Багратион начал главнокомандующим </a:t>
            </a:r>
            <a:r>
              <a:rPr lang="ru-RU" sz="2000" dirty="0" smtClean="0">
                <a:solidFill>
                  <a:schemeClr val="tx1">
                    <a:lumMod val="10000"/>
                  </a:schemeClr>
                </a:solidFill>
                <a:latin typeface="Times New Roman" pitchFamily="18" charset="0"/>
                <a:cs typeface="Times New Roman" pitchFamily="18" charset="0"/>
              </a:rPr>
              <a:t> 2-й </a:t>
            </a:r>
            <a:r>
              <a:rPr lang="ru-RU" sz="2000" dirty="0">
                <a:solidFill>
                  <a:schemeClr val="tx1">
                    <a:lumMod val="10000"/>
                  </a:schemeClr>
                </a:solidFill>
                <a:latin typeface="Times New Roman" pitchFamily="18" charset="0"/>
                <a:cs typeface="Times New Roman" pitchFamily="18" charset="0"/>
              </a:rPr>
              <a:t>Западной армией. </a:t>
            </a:r>
            <a:r>
              <a:rPr lang="ru-RU" sz="2000" dirty="0" smtClean="0">
                <a:solidFill>
                  <a:schemeClr val="tx1">
                    <a:lumMod val="10000"/>
                  </a:schemeClr>
                </a:solidFill>
                <a:latin typeface="Times New Roman" pitchFamily="18" charset="0"/>
                <a:cs typeface="Times New Roman" pitchFamily="18" charset="0"/>
              </a:rPr>
              <a:t>В Бородинском сражении его армия отразила все атаки французов. Его девиз: «Защищать Родину ценой любых жертв, всем народом на врага навалиться, или победить, или лечь у стен Отечества».</a:t>
            </a:r>
            <a:endParaRPr lang="ru-RU" sz="2000" dirty="0">
              <a:solidFill>
                <a:schemeClr val="tx1">
                  <a:lumMod val="10000"/>
                </a:schemeClr>
              </a:solidFill>
              <a:latin typeface="Times New Roman" pitchFamily="18" charset="0"/>
              <a:cs typeface="Times New Roman" pitchFamily="18" charset="0"/>
            </a:endParaRPr>
          </a:p>
          <a:p>
            <a:pPr algn="just"/>
            <a:r>
              <a:rPr lang="ru-RU" sz="2000" dirty="0" smtClean="0">
                <a:solidFill>
                  <a:schemeClr val="tx1">
                    <a:lumMod val="10000"/>
                  </a:schemeClr>
                </a:solidFill>
                <a:latin typeface="Times New Roman" pitchFamily="18" charset="0"/>
                <a:cs typeface="Times New Roman" pitchFamily="18" charset="0"/>
              </a:rPr>
              <a:t>Рукопашный </a:t>
            </a:r>
            <a:r>
              <a:rPr lang="ru-RU" sz="2000" dirty="0">
                <a:solidFill>
                  <a:schemeClr val="tx1">
                    <a:lumMod val="10000"/>
                  </a:schemeClr>
                </a:solidFill>
                <a:latin typeface="Times New Roman" pitchFamily="18" charset="0"/>
                <a:cs typeface="Times New Roman" pitchFamily="18" charset="0"/>
              </a:rPr>
              <a:t>бой шел с шести часов утра до полудня, после чего Багратион отдал приказ перейти в контратаку. Спустя несколько минут он был ранен осколком ядра, раздробившим </a:t>
            </a:r>
            <a:r>
              <a:rPr lang="ru-RU" sz="2000" dirty="0" smtClean="0">
                <a:solidFill>
                  <a:schemeClr val="tx1">
                    <a:lumMod val="10000"/>
                  </a:schemeClr>
                </a:solidFill>
                <a:latin typeface="Times New Roman" pitchFamily="18" charset="0"/>
                <a:cs typeface="Times New Roman" pitchFamily="18" charset="0"/>
              </a:rPr>
              <a:t>ногу. Через </a:t>
            </a:r>
            <a:r>
              <a:rPr lang="ru-RU" sz="2000" dirty="0">
                <a:solidFill>
                  <a:schemeClr val="tx1">
                    <a:lumMod val="10000"/>
                  </a:schemeClr>
                </a:solidFill>
                <a:latin typeface="Times New Roman" pitchFamily="18" charset="0"/>
                <a:cs typeface="Times New Roman" pitchFamily="18" charset="0"/>
              </a:rPr>
              <a:t>три недели Багратион скончался.</a:t>
            </a:r>
          </a:p>
          <a:p>
            <a:endParaRPr lang="ru-RU" dirty="0"/>
          </a:p>
        </p:txBody>
      </p:sp>
      <p:sp>
        <p:nvSpPr>
          <p:cNvPr id="11" name="Прямоугольник 10"/>
          <p:cNvSpPr/>
          <p:nvPr/>
        </p:nvSpPr>
        <p:spPr>
          <a:xfrm>
            <a:off x="0" y="5214950"/>
            <a:ext cx="3571900" cy="1015663"/>
          </a:xfrm>
          <a:prstGeom prst="rect">
            <a:avLst/>
          </a:prstGeom>
        </p:spPr>
        <p:txBody>
          <a:bodyPr wrap="square">
            <a:spAutoFit/>
          </a:bodyPr>
          <a:lstStyle/>
          <a:p>
            <a:pPr algn="ctr"/>
            <a:r>
              <a:rPr lang="ru-RU" sz="2000" b="1" dirty="0" smtClean="0">
                <a:solidFill>
                  <a:schemeClr val="tx1">
                    <a:lumMod val="10000"/>
                  </a:schemeClr>
                </a:solidFill>
                <a:latin typeface="Times New Roman" pitchFamily="18" charset="0"/>
                <a:cs typeface="Times New Roman" pitchFamily="18" charset="0"/>
              </a:rPr>
              <a:t>Пётр Иванович Багратион</a:t>
            </a:r>
          </a:p>
          <a:p>
            <a:pPr algn="ctr"/>
            <a:r>
              <a:rPr lang="ru-RU" sz="2000" b="1" dirty="0" smtClean="0">
                <a:solidFill>
                  <a:schemeClr val="tx1">
                    <a:lumMod val="10000"/>
                  </a:schemeClr>
                </a:solidFill>
                <a:latin typeface="Times New Roman" pitchFamily="18" charset="0"/>
                <a:cs typeface="Times New Roman" pitchFamily="18" charset="0"/>
              </a:rPr>
              <a:t>1765 - 1812</a:t>
            </a:r>
          </a:p>
          <a:p>
            <a:r>
              <a:rPr lang="ru-RU" sz="2000" b="1" dirty="0" smtClean="0">
                <a:solidFill>
                  <a:schemeClr val="tx1">
                    <a:lumMod val="10000"/>
                  </a:schemeClr>
                </a:solidFill>
                <a:latin typeface="Times New Roman" pitchFamily="18" charset="0"/>
                <a:cs typeface="Times New Roman" pitchFamily="18" charset="0"/>
              </a:rPr>
              <a:t> </a:t>
            </a:r>
            <a:endParaRPr lang="ru-RU" sz="2000" b="1" dirty="0">
              <a:solidFill>
                <a:schemeClr val="tx1">
                  <a:lumMod val="10000"/>
                </a:schemeClr>
              </a:solidFill>
              <a:latin typeface="Times New Roman" pitchFamily="18" charset="0"/>
              <a:cs typeface="Times New Roman" pitchFamily="18" charset="0"/>
            </a:endParaRPr>
          </a:p>
        </p:txBody>
      </p:sp>
      <p:sp>
        <p:nvSpPr>
          <p:cNvPr id="7" name="Прямоугольник 6"/>
          <p:cNvSpPr/>
          <p:nvPr/>
        </p:nvSpPr>
        <p:spPr>
          <a:xfrm>
            <a:off x="428596" y="142852"/>
            <a:ext cx="8143932"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Багратион — лучший генерал </a:t>
            </a:r>
          </a:p>
          <a:p>
            <a:pPr algn="ctr"/>
            <a:r>
              <a:rPr lang="ru-RU" sz="24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русской армии», — говорил Наполеон</a:t>
            </a:r>
            <a:r>
              <a:rPr lang="ru-RU" sz="20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0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285720" y="1571612"/>
            <a:ext cx="3143271" cy="3954459"/>
          </a:xfrm>
          <a:prstGeom prst="ellipse">
            <a:avLst/>
          </a:prstGeom>
          <a:noFill/>
          <a:ln w="9525">
            <a:solidFill>
              <a:srgbClr val="C00000"/>
            </a:solidFill>
            <a:miter lim="800000"/>
            <a:headEnd/>
            <a:tailEnd/>
          </a:ln>
          <a:effectLst>
            <a:glow rad="101600">
              <a:schemeClr val="accent2">
                <a:satMod val="175000"/>
                <a:alpha val="40000"/>
              </a:schemeClr>
            </a:glow>
          </a:effectLst>
          <a:scene3d>
            <a:camera prst="orthographicFront"/>
            <a:lightRig rig="threePt" dir="t"/>
          </a:scene3d>
          <a:sp3d>
            <a:bevelT w="114300" prst="artDeco"/>
          </a:sp3d>
        </p:spPr>
      </p:pic>
      <p:sp>
        <p:nvSpPr>
          <p:cNvPr id="8" name="Прямоугольник 7"/>
          <p:cNvSpPr/>
          <p:nvPr/>
        </p:nvSpPr>
        <p:spPr>
          <a:xfrm>
            <a:off x="2143108" y="285728"/>
            <a:ext cx="479695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Раевский Николай Николаевич</a:t>
            </a:r>
          </a:p>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(1771-1829 гг.)</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9" name="Прямоугольник 8"/>
          <p:cNvSpPr/>
          <p:nvPr/>
        </p:nvSpPr>
        <p:spPr>
          <a:xfrm>
            <a:off x="3571868" y="1214422"/>
            <a:ext cx="5357850" cy="5324535"/>
          </a:xfrm>
          <a:prstGeom prst="rect">
            <a:avLst/>
          </a:prstGeom>
        </p:spPr>
        <p:txBody>
          <a:bodyPr wrap="square">
            <a:spAutoFit/>
          </a:bodyPr>
          <a:lstStyle/>
          <a:p>
            <a:pPr algn="just"/>
            <a:r>
              <a:rPr lang="ru-RU" sz="2000" dirty="0" smtClean="0">
                <a:latin typeface="Times New Roman" pitchFamily="18" charset="0"/>
                <a:cs typeface="Times New Roman" pitchFamily="18" charset="0"/>
              </a:rPr>
              <a:t>Родился 14 сентября 1771 года  в Москве.   Николай был болезненным мальчиком. Воспитанием занимались родители матери, в их доме он проводил много времени. Здесь он получил образование, в совершенстве знал французский язык. На военной службе с 1786 года. В Отечественную войну 1812 года, командуя 7-м пехотным корпусом,  проявил большие организаторские способности военачальника, мужество и личную храбрость. В Бородинском сражении корпус стойко оборонял центральный редут, против которого в бой вводились крупные силы французской армии (в отечественную военную историю редут вошел под названием «Батарея Раевского»). Отличился в боях под Малоярославцем, Красным.</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5">
      <a:dk1>
        <a:sysClr val="windowText" lastClr="000000"/>
      </a:dk1>
      <a:lt1>
        <a:sysClr val="window" lastClr="FFFFFF"/>
      </a:lt1>
      <a:dk2>
        <a:srgbClr val="1F497D"/>
      </a:dk2>
      <a:lt2>
        <a:srgbClr val="EEECE1"/>
      </a:lt2>
      <a:accent1>
        <a:srgbClr val="4F81BD"/>
      </a:accent1>
      <a:accent2>
        <a:srgbClr val="C0504D"/>
      </a:accent2>
      <a:accent3>
        <a:srgbClr val="C0504D"/>
      </a:accent3>
      <a:accent4>
        <a:srgbClr val="8064A2"/>
      </a:accent4>
      <a:accent5>
        <a:srgbClr val="4BACC6"/>
      </a:accent5>
      <a:accent6>
        <a:srgbClr val="FEB2FF"/>
      </a:accent6>
      <a:hlink>
        <a:srgbClr val="FEB2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1354</TotalTime>
  <Words>1520</Words>
  <Application>Microsoft Office PowerPoint</Application>
  <PresentationFormat>Экран (4:3)</PresentationFormat>
  <Paragraphs>104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Императорский Военный орден Святого Великомученика и Победоносца Георгия (Орден Святого Георгия) — высшая военная награда Российской империи. Учреждён императрицей Екатериной II 26 ноября (7 декабря) 1769 в честь Святого Георгия для отличия офицеров за заслуги на поле боя.  Имел четыре степени отличия.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Ресурсы Интернет</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140</cp:revision>
  <dcterms:created xsi:type="dcterms:W3CDTF">2012-03-29T09:32:26Z</dcterms:created>
  <dcterms:modified xsi:type="dcterms:W3CDTF">2014-10-29T12:06:22Z</dcterms:modified>
</cp:coreProperties>
</file>